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16">
  <p:sldMasterIdLst>
    <p:sldMasterId id="2147483660" r:id="rId1"/>
    <p:sldMasterId id="2147483672" r:id="rId2"/>
    <p:sldMasterId id="2147483684" r:id="rId3"/>
  </p:sldMasterIdLst>
  <p:notesMasterIdLst>
    <p:notesMasterId r:id="rId45"/>
  </p:notesMasterIdLst>
  <p:sldIdLst>
    <p:sldId id="256" r:id="rId4"/>
    <p:sldId id="488" r:id="rId5"/>
    <p:sldId id="513" r:id="rId6"/>
    <p:sldId id="514" r:id="rId7"/>
    <p:sldId id="515" r:id="rId8"/>
    <p:sldId id="516" r:id="rId9"/>
    <p:sldId id="517" r:id="rId10"/>
    <p:sldId id="519" r:id="rId11"/>
    <p:sldId id="520" r:id="rId12"/>
    <p:sldId id="521" r:id="rId13"/>
    <p:sldId id="522" r:id="rId14"/>
    <p:sldId id="523" r:id="rId15"/>
    <p:sldId id="524" r:id="rId16"/>
    <p:sldId id="525" r:id="rId17"/>
    <p:sldId id="526" r:id="rId18"/>
    <p:sldId id="527" r:id="rId19"/>
    <p:sldId id="528" r:id="rId20"/>
    <p:sldId id="529" r:id="rId21"/>
    <p:sldId id="530" r:id="rId22"/>
    <p:sldId id="531" r:id="rId23"/>
    <p:sldId id="532" r:id="rId24"/>
    <p:sldId id="500" r:id="rId25"/>
    <p:sldId id="533" r:id="rId26"/>
    <p:sldId id="534" r:id="rId27"/>
    <p:sldId id="535" r:id="rId28"/>
    <p:sldId id="536" r:id="rId29"/>
    <p:sldId id="537" r:id="rId30"/>
    <p:sldId id="539" r:id="rId31"/>
    <p:sldId id="538" r:id="rId32"/>
    <p:sldId id="540" r:id="rId33"/>
    <p:sldId id="541" r:id="rId34"/>
    <p:sldId id="543" r:id="rId35"/>
    <p:sldId id="544" r:id="rId36"/>
    <p:sldId id="545" r:id="rId37"/>
    <p:sldId id="546" r:id="rId38"/>
    <p:sldId id="552" r:id="rId39"/>
    <p:sldId id="553" r:id="rId40"/>
    <p:sldId id="549" r:id="rId41"/>
    <p:sldId id="550" r:id="rId42"/>
    <p:sldId id="551" r:id="rId43"/>
    <p:sldId id="554" r:id="rId44"/>
  </p:sldIdLst>
  <p:sldSz cx="9144000" cy="6858000" type="screen4x3"/>
  <p:notesSz cx="6858000" cy="9144000"/>
  <p:embeddedFontLst>
    <p:embeddedFont>
      <p:font typeface="Arial Narrow" panose="020B0606020202030204" pitchFamily="34" charset="0"/>
      <p:regular r:id="rId46"/>
      <p:bold r:id="rId47"/>
      <p:italic r:id="rId48"/>
      <p:bold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mbria Math" panose="02040503050406030204" pitchFamily="18" charset="0"/>
      <p:regular r:id="rId54"/>
    </p:embeddedFont>
    <p:embeddedFont>
      <p:font typeface="Franklin Gothic Book" panose="020B0503020102020204" pitchFamily="34" charset="0"/>
      <p:regular r:id="rId55"/>
      <p:italic r:id="rId56"/>
    </p:embeddedFont>
    <p:embeddedFont>
      <p:font typeface="Franklin Gothic Medium" panose="020B0603020102020204" pitchFamily="34" charset="0"/>
      <p:regular r:id="rId57"/>
      <p:italic r:id="rId58"/>
    </p:embeddedFont>
    <p:embeddedFont>
      <p:font typeface="Perpetua" panose="02020502060401020303" pitchFamily="18" charset="0"/>
      <p:regular r:id="rId59"/>
      <p:bold r:id="rId60"/>
      <p:italic r:id="rId61"/>
      <p:boldItalic r:id="rId62"/>
    </p:embeddedFont>
    <p:embeddedFont>
      <p:font typeface="Wingdings 2" panose="05020102010507070707" pitchFamily="18" charset="2"/>
      <p:regular r:id="rId63"/>
    </p:embeddedFont>
    <p:embeddedFont>
      <p:font typeface="等线" panose="02010600030101010101" pitchFamily="2" charset="-122"/>
      <p:regular r:id="rId64"/>
      <p:bold r:id="rId65"/>
    </p:embeddedFont>
    <p:embeddedFont>
      <p:font typeface="微软雅黑" panose="020B0503020204020204" pitchFamily="34" charset="-122"/>
      <p:regular r:id="rId66"/>
      <p:bold r:id="rId67"/>
    </p:embeddedFont>
    <p:embeddedFont>
      <p:font typeface="幼圆" panose="02010509060101010101" pitchFamily="49" charset="-122"/>
      <p:regular r:id="rId68"/>
    </p:embeddedFont>
  </p:embeddedFontLst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9" autoAdjust="0"/>
    <p:restoredTop sz="93089" autoAdjust="0"/>
  </p:normalViewPr>
  <p:slideViewPr>
    <p:cSldViewPr>
      <p:cViewPr varScale="1">
        <p:scale>
          <a:sx n="62" d="100"/>
          <a:sy n="62" d="100"/>
        </p:scale>
        <p:origin x="1344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7" Type="http://schemas.openxmlformats.org/officeDocument/2006/relationships/slide" Target="slides/slide4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font" Target="fonts/font6.fntdata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183DD-ABDB-4EB1-A726-EE72F71F6393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C750A-E720-45E3-B984-FED77418FD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23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639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508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0675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508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9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46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373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568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857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12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912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134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411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151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240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3170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480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092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5176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408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0943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03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7185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542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402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4577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9710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2721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3823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8720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0147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3895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678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643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62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0443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600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906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019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12/3/2019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6890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12/3/2019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07614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12/3/2019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43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12/3/2019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144828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12/3/2019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555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12/3/2019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39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12/3/2019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31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12/3/2019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9767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12/3/2019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913171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12/3/2019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781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12/3/2019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49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5770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3331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855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129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4652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3708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698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024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1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1369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2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7200E83E-3DDC-4057-BD42-0C3CE9F543F4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12/3/2019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2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>
                <a:solidFill>
                  <a:srgbClr val="2F2F2F">
                    <a:lumMod val="75000"/>
                    <a:lumOff val="25000"/>
                  </a:srgbClr>
                </a:solidFill>
              </a:rPr>
              <a:t>2011/8/17</a:t>
            </a:r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1F9C30EF-BED7-4227-AEDB-FD1CDC6CCC52}" type="slidenum">
              <a:rPr lang="zh-CN" altLang="en-US" smtClean="0">
                <a:solidFill>
                  <a:srgbClr val="2F2F2F">
                    <a:lumMod val="75000"/>
                    <a:lumOff val="2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817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sysumatlab@163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&#8220;&#24184;&#36816;&#8221;&#23398;&#29983;&#25277;&#36873;&#22120;.ex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mailto:sysumatlab@163.com" TargetMode="Externa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&#8220;&#24184;&#36816;&#8221;&#23398;&#29983;&#25277;&#36873;&#22120;.ex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3429000"/>
            <a:ext cx="6400800" cy="1752600"/>
          </a:xfrm>
        </p:spPr>
        <p:txBody>
          <a:bodyPr/>
          <a:lstStyle/>
          <a:p>
            <a:endParaRPr lang="en-US" altLang="zh-CN" sz="2400" dirty="0"/>
          </a:p>
          <a:p>
            <a:r>
              <a:rPr lang="zh-CN" altLang="en-US" sz="2400" dirty="0"/>
              <a:t>李嘉</a:t>
            </a:r>
            <a:endParaRPr lang="en-US" altLang="zh-CN" sz="2400" dirty="0"/>
          </a:p>
          <a:p>
            <a:r>
              <a:rPr lang="zh-CN" altLang="en-US" sz="2400" b="1" dirty="0">
                <a:ea typeface="新細明體" pitchFamily="18" charset="-120"/>
              </a:rPr>
              <a:t>中山大学数学学院</a:t>
            </a:r>
            <a:endParaRPr lang="en-US" altLang="zh-CN" sz="2400" b="1" dirty="0">
              <a:ea typeface="新細明體" pitchFamily="18" charset="-120"/>
            </a:endParaRPr>
          </a:p>
          <a:p>
            <a:endParaRPr lang="en-US" altLang="zh-CN" sz="1600" b="1" dirty="0">
              <a:ea typeface="新細明體" pitchFamily="18" charset="-120"/>
            </a:endParaRPr>
          </a:p>
          <a:p>
            <a:endParaRPr lang="zh-CN" altLang="en-US" sz="1600" dirty="0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772400" cy="1470025"/>
          </a:xfrm>
        </p:spPr>
        <p:txBody>
          <a:bodyPr/>
          <a:lstStyle/>
          <a:p>
            <a:r>
              <a:rPr lang="zh-CN" altLang="en-US" sz="4800" b="1" dirty="0">
                <a:solidFill>
                  <a:srgbClr val="FFC000"/>
                </a:solidFill>
              </a:rPr>
              <a:t>数学实验与数学软件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51720" y="2643852"/>
            <a:ext cx="51125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第十三课：</a:t>
            </a:r>
            <a:r>
              <a:rPr lang="en-US" altLang="zh-CN" sz="2800" dirty="0"/>
              <a:t>MATLAB</a:t>
            </a:r>
            <a:r>
              <a:rPr lang="zh-CN" altLang="en-US" sz="2800" dirty="0"/>
              <a:t>多项式运算与数据可视化（一）</a:t>
            </a:r>
            <a:endParaRPr lang="en-US" altLang="zh-CN" sz="2800" dirty="0"/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1187624" y="4725144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r>
              <a:rPr lang="zh-CN" altLang="en-US" sz="2400" dirty="0"/>
              <a:t>教师微信号：</a:t>
            </a:r>
            <a:r>
              <a:rPr lang="en-US" altLang="zh-CN" sz="2400" dirty="0" err="1"/>
              <a:t>Recksic</a:t>
            </a:r>
            <a:endParaRPr lang="en-US" altLang="zh-CN" sz="2400" dirty="0"/>
          </a:p>
          <a:p>
            <a:r>
              <a:rPr lang="zh-CN" altLang="en-US" sz="2400" dirty="0"/>
              <a:t>课程邮箱：</a:t>
            </a:r>
            <a:r>
              <a:rPr lang="en-US" altLang="zh-CN" sz="2400" dirty="0">
                <a:hlinkClick r:id="rId2"/>
              </a:rPr>
              <a:t>sysumatlab@163.com</a:t>
            </a:r>
            <a:r>
              <a:rPr lang="en-US" altLang="zh-CN" sz="2400" dirty="0"/>
              <a:t> </a:t>
            </a:r>
            <a:endParaRPr lang="en-US" altLang="zh-CN" sz="2400" b="1" dirty="0">
              <a:ea typeface="新細明體" pitchFamily="18" charset="-120"/>
            </a:endParaRPr>
          </a:p>
          <a:p>
            <a:endParaRPr lang="en-US" altLang="zh-CN" sz="1600" b="1" dirty="0">
              <a:ea typeface="新細明體" pitchFamily="18" charset="-120"/>
            </a:endParaRPr>
          </a:p>
          <a:p>
            <a:endParaRPr lang="zh-CN" altLang="en-US" sz="1600" dirty="0"/>
          </a:p>
          <a:p>
            <a:endParaRPr lang="zh-CN" alt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C89D33F-6E83-470F-8B0B-7C812FB87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64" y="4581128"/>
            <a:ext cx="1616968" cy="155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C7DC33-F25D-4A9E-95F0-884290B22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76" y="4581817"/>
            <a:ext cx="1551600" cy="15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04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3428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4.4-7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F615EBE-F495-432B-A82F-14B682CD1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8720"/>
            <a:ext cx="8784976" cy="72086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5EFD587-6A25-4565-843A-06B078F8C308}"/>
              </a:ext>
            </a:extLst>
          </p:cNvPr>
          <p:cNvSpPr/>
          <p:nvPr/>
        </p:nvSpPr>
        <p:spPr>
          <a:xfrm>
            <a:off x="368660" y="1629586"/>
            <a:ext cx="84066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N1=3;N2=12;A=ones(1,(N2-N1+1));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录入两个长度为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8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的全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向量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M1=2;M2=9;B=ones(1,(M2-M1+1));	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Nc1=N1+M1;Nc2=N2+M2;	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kcc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=Nc1:Nc2;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结果序列的取值范围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for n=Nc1:Nc2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w=0;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for k=N1:N2	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利用两层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for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逐一计算，效率差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kk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=k-N1+1;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t=n-k;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if t&gt;=M1&amp;t&lt;=M2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	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=t-M1+1;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	w=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w+A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kk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)*B(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);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end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end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=n-Nc1+1;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cc(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)=w;					%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end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kcc,cc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381000" indent="-381000"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kcc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5~21 ,cc= 1 2 3 4 5 6 7 8 8 8 7 6 5 4 3 2 1 (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示意结果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46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3428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4.4-7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F615EBE-F495-432B-A82F-14B682CD1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8720"/>
            <a:ext cx="8784976" cy="72086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3E44B30-6647-4964-B55F-F93D0F2DF84E}"/>
              </a:ext>
            </a:extLst>
          </p:cNvPr>
          <p:cNvSpPr/>
          <p:nvPr/>
        </p:nvSpPr>
        <p:spPr>
          <a:xfrm>
            <a:off x="251520" y="1609636"/>
            <a:ext cx="8784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N1=3;N2=12;a=ones(1,N2+1);a(1:N1)=0;%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相同的向量定义，用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填充左侧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M1=2;M2=9;b=ones(1,M2+1);b(1:M1)=0;	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c=conv(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a,b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);				   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直接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conv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函数计算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kc=0:(N2+M2);				  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kc,c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					  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结果与刚才相比左侧填充了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5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个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</a:t>
            </a:r>
            <a:endParaRPr lang="zh-CN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381000" indent="-381000"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kc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381000" indent="-381000"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Columns 1 through 12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381000" indent="-381000"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0     1     2     3     4     5     6     7     8     9    10    11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381000" indent="-381000"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Columns 13 through 22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381000" indent="-381000"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12    13    14    15    16    17    18    19    20    21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381000" indent="-381000"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381000" indent="-381000"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Columns 1 through 12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381000" indent="-381000"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0     0     0     0     0     1     2     3     4     5     6     7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381000" indent="-381000"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Columns 13 through 22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381000" indent="-381000"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8     8     8     7     6     5     4     3     2     1</a:t>
            </a:r>
            <a:r>
              <a:rPr lang="en-US" altLang="zh-CN" dirty="0">
                <a:solidFill>
                  <a:srgbClr val="FF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00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3428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4.4-7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F615EBE-F495-432B-A82F-14B682CD1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8720"/>
            <a:ext cx="8784976" cy="72086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96623BC-193D-4F71-BF44-B20515CA7CFF}"/>
              </a:ext>
            </a:extLst>
          </p:cNvPr>
          <p:cNvSpPr/>
          <p:nvPr/>
        </p:nvSpPr>
        <p:spPr>
          <a:xfrm>
            <a:off x="323528" y="1556792"/>
            <a:ext cx="8568952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N1=3;N2=12;M1=2;M2=9;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A=ones(1,(N2-N1+1));	B=ones(1,(M2-M1+1));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去掉左边的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，与前法类似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C=conv(A,B);					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Nc1=N1+M1;Nc2=N2+M2;	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左右端点下标计算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KC=Nc1:Nc2;					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KC,C 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marL="381000" indent="-381000"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KC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381000" indent="-381000"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Columns 1 through 12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381000" indent="-381000"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5     6     7     8     9    10    11    12    13    14    15    16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381000" indent="-381000"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Columns 13 through 17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381000" indent="-381000"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17    18    19    20    21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381000" indent="-381000"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381000" indent="-381000"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Columns 1 through 12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381000" indent="-381000"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1     2     3     4     5     6     7     8     8     8     7     6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381000" indent="-381000"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Columns 13 through 17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381000" indent="-381000"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5     4     3     2     1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42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3428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4.4-7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62829A-7D57-4E63-BD51-85464B928C4E}"/>
              </a:ext>
            </a:extLst>
          </p:cNvPr>
          <p:cNvSpPr/>
          <p:nvPr/>
        </p:nvSpPr>
        <p:spPr>
          <a:xfrm>
            <a:off x="107504" y="908720"/>
            <a:ext cx="9145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subplot(2,1,1),stem(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kc,c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), text(20,6,'0 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起点法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方法二直接绘图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CC=[zeros(1,KC(1)),C];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方法三的结果左侧填充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5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个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subplot(2,1,2),stem(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kc,CC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),text(18,6,'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非平凡区间法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	%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xlabel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('n')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			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注：计算单点的卷积值使用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sum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函数速度更快</a:t>
            </a:r>
            <a:endParaRPr lang="zh-CN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062ACB-6BD8-4DF4-A384-85098B07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339" y="2109049"/>
            <a:ext cx="5837322" cy="459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3428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离散数据的可视化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5.1-1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C366767-F0C3-410E-B9FC-F5CA04D371CE}"/>
                  </a:ext>
                </a:extLst>
              </p:cNvPr>
              <p:cNvSpPr/>
              <p:nvPr/>
            </p:nvSpPr>
            <p:spPr>
              <a:xfrm>
                <a:off x="179512" y="836712"/>
                <a:ext cx="849694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zh-CN" altLang="zh-CN" dirty="0">
                    <a:latin typeface="Times New Roman" panose="02020603050405020304" pitchFamily="18" charset="0"/>
                  </a:rPr>
                  <a:t>【例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5.1-1</a:t>
                </a:r>
                <a:r>
                  <a:rPr lang="zh-CN" altLang="zh-CN" dirty="0">
                    <a:latin typeface="Times New Roman" panose="02020603050405020304" pitchFamily="18" charset="0"/>
                  </a:rPr>
                  <a:t>】离散函数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</a:rPr>
                  <a:t>。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n=(-10:10)';y=abs(n);	    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生成了对应的横纵坐标（列）向量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 </a:t>
                </a:r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plot(n,y,'r.','MarkerSize',20) 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红点绘图</a:t>
                </a:r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axis 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equal,grid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on,xlabel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('n') 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等距缩放、加网格、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轴标题为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n</a:t>
                </a:r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C366767-F0C3-410E-B9FC-F5CA04D37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36712"/>
                <a:ext cx="8496944" cy="1200329"/>
              </a:xfrm>
              <a:prstGeom prst="rect">
                <a:avLst/>
              </a:prstGeom>
              <a:blipFill>
                <a:blip r:embed="rId3"/>
                <a:stretch>
                  <a:fillRect l="-574" t="-3553" b="-7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D7CA528-4D60-43B2-BB8D-7BE04DB68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2037041"/>
            <a:ext cx="5904656" cy="464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8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3428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密集采样近似连续采样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5.1-2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51AC644-751A-4FEF-BC81-755A1D79C133}"/>
                  </a:ext>
                </a:extLst>
              </p:cNvPr>
              <p:cNvSpPr/>
              <p:nvPr/>
            </p:nvSpPr>
            <p:spPr>
              <a:xfrm>
                <a:off x="179512" y="764704"/>
                <a:ext cx="9001000" cy="59093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zh-CN" altLang="zh-CN" dirty="0">
                    <a:latin typeface="Times New Roman" panose="02020603050405020304" pitchFamily="18" charset="0"/>
                  </a:rPr>
                  <a:t>【例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5.1-2</a:t>
                </a:r>
                <a:r>
                  <a:rPr lang="zh-CN" altLang="zh-CN" dirty="0">
                    <a:latin typeface="Times New Roman" panose="02020603050405020304" pitchFamily="18" charset="0"/>
                  </a:rPr>
                  <a:t>】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t1=(0:11)/11*pi;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t2=(0:400)/400*pi; 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t3=(0:50)/50*pi; 	</a:t>
                </a:r>
                <a:endParaRPr lang="zh-CN" altLang="zh-CN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三种不同的采样精度，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12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401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51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个点</a:t>
                </a:r>
                <a:endParaRPr lang="en-US" altLang="zh-CN" b="1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y1=sin(t1).*sin(9*t1);		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相同的函数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</m:func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func>
                      <m:func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𝟗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</m:func>
                  </m:oMath>
                </a14:m>
                <a:endPara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y2=sin(t2).*sin(9*t2);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y3=sin(t3).*sin(9*t3);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subplot(2,2,1),plot(t1,y1,'r.')		%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12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离散点</a:t>
                </a:r>
                <a:endPara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axis([0,pi,-1,1]),title('(1)</a:t>
                </a:r>
                <a:r>
                  <a:rPr lang="zh-CN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点过少的离散图形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')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subplot(2,2,2),plot(t1,y1,t1,y1,'r.')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先画蓝线再补红点</a:t>
                </a:r>
                <a:endPara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axis([0,pi,-1,1]),title('(2)</a:t>
                </a:r>
                <a:r>
                  <a:rPr lang="zh-CN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点过少的连续图形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')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subplot(2,2,3),plot(t2,y2,'r.')		%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401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红点</a:t>
                </a:r>
                <a:endPara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axis([0,pi,-1,1]),title('(3)</a:t>
                </a:r>
                <a:r>
                  <a:rPr lang="zh-CN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点密集的离散图形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')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subplot(2,2,4),plot(t3,y3)			%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51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点采样线</a:t>
                </a:r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axis([0,pi,-1,1]),title('(4)</a:t>
                </a:r>
                <a:r>
                  <a:rPr lang="zh-CN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点足够的连续图形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') 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51AC644-751A-4FEF-BC81-755A1D79C1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764704"/>
                <a:ext cx="9001000" cy="5909310"/>
              </a:xfrm>
              <a:prstGeom prst="rect">
                <a:avLst/>
              </a:prstGeom>
              <a:blipFill>
                <a:blip r:embed="rId3"/>
                <a:stretch>
                  <a:fillRect l="-542" t="-722" b="-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67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3428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5.1-2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9F345C-150E-4F5A-A3CB-4808824B2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59" y="928010"/>
            <a:ext cx="7474082" cy="578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63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3428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5.1-3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544A112-ACE7-4A52-AD8D-66F88F1F5ED9}"/>
                  </a:ext>
                </a:extLst>
              </p:cNvPr>
              <p:cNvSpPr/>
              <p:nvPr/>
            </p:nvSpPr>
            <p:spPr>
              <a:xfrm>
                <a:off x="107504" y="908720"/>
                <a:ext cx="8429570" cy="5787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zh-CN" altLang="zh-CN" dirty="0">
                    <a:latin typeface="Times New Roman" panose="02020603050405020304" pitchFamily="18" charset="0"/>
                  </a:rPr>
                  <a:t>【例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5.1-3</a:t>
                </a:r>
                <a:r>
                  <a:rPr lang="zh-CN" altLang="zh-CN" dirty="0">
                    <a:latin typeface="Times New Roman" panose="02020603050405020304" pitchFamily="18" charset="0"/>
                  </a:rPr>
                  <a:t>】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  <a:tab pos="266700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N=9;t=0:2*pi/N:2*pi;		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将圆周九等分用以绘制正九边形</a:t>
                </a:r>
                <a:endPara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  <a:tab pos="266700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x=sin(t);y=cos(t);		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生成九边形的横纵坐标，顺时针</a:t>
                </a:r>
                <a:endParaRPr lang="en-US" altLang="zh-CN" b="1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  <a:tab pos="266700" algn="l"/>
                  </a:tabLst>
                </a:pPr>
                <a:endPara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  <a:tab pos="266700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tt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=reshape(t,2,(N+1)/2);		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  <a:tab pos="266700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下标序列变为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𝟖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𝟕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𝟗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b="1" dirty="0">
                  <a:solidFill>
                    <a:srgbClr val="008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  <a:tab pos="266700" algn="l"/>
                  </a:tabLst>
                </a:pPr>
                <a:endParaRPr lang="zh-CN" altLang="zh-CN" dirty="0">
                  <a:latin typeface="Times New Roman" panose="02020603050405020304" pitchFamily="18" charset="0"/>
                </a:endParaRPr>
              </a:p>
              <a:p>
                <a:pPr algn="just" hangingPunct="0"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tt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flipud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tt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); </a:t>
                </a:r>
              </a:p>
              <a:p>
                <a:pPr algn="just" hangingPunct="0"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上下翻转，下标序列变为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𝟕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𝟗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𝟔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b="1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en-US" altLang="zh-CN" b="1" dirty="0">
                  <a:solidFill>
                    <a:srgbClr val="008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tt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tt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(:);		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下标序列变为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𝟑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𝟓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𝟒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𝟕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𝟔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𝟗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𝟖</m:t>
                            </m:r>
                          </m:e>
                        </m:d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  <a:tab pos="266700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xx=sin(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tt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);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yy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=cos(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tt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);	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非正常排序的横纵坐标序列</a:t>
                </a:r>
                <a:endParaRPr lang="en-US" altLang="zh-CN" b="1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  <a:tab pos="266700" algn="l"/>
                  </a:tabLst>
                </a:pPr>
                <a:endParaRPr lang="zh-CN" altLang="zh-CN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  <a:tab pos="266700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subplot(1,2,1),plot(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x,y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		%</a:t>
                </a:r>
                <a:endParaRPr lang="zh-CN" altLang="zh-CN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  <a:tab pos="266700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title('(1) </a:t>
                </a:r>
                <a:r>
                  <a:rPr lang="zh-CN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正常排序图形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'),axis equal 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off,shg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		</a:t>
                </a:r>
                <a:endParaRPr lang="zh-CN" altLang="zh-CN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subplot(1,2,2),plot(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xx,yy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		%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title('(2) </a:t>
                </a:r>
                <a:r>
                  <a:rPr lang="zh-CN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非正常排序图形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'),axis equal 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off,shg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544A112-ACE7-4A52-AD8D-66F88F1F5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908720"/>
                <a:ext cx="8429570" cy="5787225"/>
              </a:xfrm>
              <a:prstGeom prst="rect">
                <a:avLst/>
              </a:prstGeom>
              <a:blipFill>
                <a:blip r:embed="rId3"/>
                <a:stretch>
                  <a:fillRect l="-651" t="-738" b="-9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6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130CFC-A9A4-4477-93EA-45E989711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4" y="908720"/>
            <a:ext cx="8440664" cy="5472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3428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5.1-3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B282188-EC97-44FE-99A0-EF06A8279E23}"/>
              </a:ext>
            </a:extLst>
          </p:cNvPr>
          <p:cNvSpPr/>
          <p:nvPr/>
        </p:nvSpPr>
        <p:spPr>
          <a:xfrm>
            <a:off x="7596336" y="285293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B96299-E7F8-49A1-AC9A-28C1F2A721F2}"/>
              </a:ext>
            </a:extLst>
          </p:cNvPr>
          <p:cNvSpPr txBox="1"/>
          <p:nvPr/>
        </p:nvSpPr>
        <p:spPr>
          <a:xfrm>
            <a:off x="7596336" y="231765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j-ea"/>
                <a:ea typeface="+mj-ea"/>
              </a:rPr>
              <a:t>起点</a:t>
            </a:r>
          </a:p>
        </p:txBody>
      </p:sp>
    </p:spTree>
    <p:extLst>
      <p:ext uri="{BB962C8B-B14F-4D97-AF65-F5344CB8AC3E}">
        <p14:creationId xmlns:p14="http://schemas.microsoft.com/office/powerpoint/2010/main" val="1184181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3428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  <a:hlinkClick r:id="rId3" action="ppaction://hlinkfile"/>
              </a:rPr>
              <a:t>二维曲线与图形（参考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  <a:hlinkClick r:id="rId3" action="ppaction://hlinkfile"/>
              </a:rPr>
              <a:t>doc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  <a:hlinkClick r:id="rId3" action="ppaction://hlinkfile"/>
              </a:rPr>
              <a:t>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428D3B8-19CC-4122-A440-09499B69A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539213"/>
              </p:ext>
            </p:extLst>
          </p:nvPr>
        </p:nvGraphicFramePr>
        <p:xfrm>
          <a:off x="183894" y="908720"/>
          <a:ext cx="8776211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1762">
                  <a:extLst>
                    <a:ext uri="{9D8B030D-6E8A-4147-A177-3AD203B41FA5}">
                      <a16:colId xmlns:a16="http://schemas.microsoft.com/office/drawing/2014/main" val="2605138360"/>
                    </a:ext>
                  </a:extLst>
                </a:gridCol>
                <a:gridCol w="3095829">
                  <a:extLst>
                    <a:ext uri="{9D8B030D-6E8A-4147-A177-3AD203B41FA5}">
                      <a16:colId xmlns:a16="http://schemas.microsoft.com/office/drawing/2014/main" val="443384155"/>
                    </a:ext>
                  </a:extLst>
                </a:gridCol>
                <a:gridCol w="1152643">
                  <a:extLst>
                    <a:ext uri="{9D8B030D-6E8A-4147-A177-3AD203B41FA5}">
                      <a16:colId xmlns:a16="http://schemas.microsoft.com/office/drawing/2014/main" val="3193052883"/>
                    </a:ext>
                  </a:extLst>
                </a:gridCol>
                <a:gridCol w="3235977">
                  <a:extLst>
                    <a:ext uri="{9D8B030D-6E8A-4147-A177-3AD203B41FA5}">
                      <a16:colId xmlns:a16="http://schemas.microsoft.com/office/drawing/2014/main" val="2239560730"/>
                    </a:ext>
                  </a:extLst>
                </a:gridCol>
              </a:tblGrid>
              <a:tr h="267458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指令名</a:t>
                      </a:r>
                    </a:p>
                  </a:txBody>
                  <a:tcPr marL="111131" marR="111131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含义和功能</a:t>
                      </a:r>
                    </a:p>
                  </a:txBody>
                  <a:tcPr marL="111131" marR="111131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 dirty="0">
                          <a:effectLst/>
                          <a:latin typeface="+mj-ea"/>
                          <a:ea typeface="+mj-ea"/>
                        </a:rPr>
                        <a:t>指令名</a:t>
                      </a:r>
                    </a:p>
                  </a:txBody>
                  <a:tcPr marL="111131" marR="111131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含义和功能</a:t>
                      </a:r>
                    </a:p>
                  </a:txBody>
                  <a:tcPr marL="111131" marR="111131" marT="0" marB="0"/>
                </a:tc>
                <a:extLst>
                  <a:ext uri="{0D108BD9-81ED-4DB2-BD59-A6C34878D82A}">
                    <a16:rowId xmlns:a16="http://schemas.microsoft.com/office/drawing/2014/main" val="3934615157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area</a:t>
                      </a:r>
                      <a:endParaRPr lang="zh-CN" sz="1800" b="1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面域图</a:t>
                      </a:r>
                      <a:endParaRPr lang="zh-CN" sz="18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plot</a:t>
                      </a:r>
                      <a:endParaRPr lang="zh-CN" sz="1800" b="1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二维曲线</a:t>
                      </a:r>
                      <a:endParaRPr lang="zh-CN" sz="1800" b="1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extLst>
                  <a:ext uri="{0D108BD9-81ED-4DB2-BD59-A6C34878D82A}">
                    <a16:rowId xmlns:a16="http://schemas.microsoft.com/office/drawing/2014/main" val="3751589470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bar</a:t>
                      </a:r>
                      <a:endParaRPr lang="zh-CN" sz="18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 dirty="0">
                          <a:effectLst/>
                          <a:latin typeface="+mj-ea"/>
                          <a:ea typeface="+mj-ea"/>
                        </a:rPr>
                        <a:t> </a:t>
                      </a:r>
                      <a:r>
                        <a:rPr lang="zh-CN" altLang="en-US" sz="1800" b="1" dirty="0">
                          <a:effectLst/>
                          <a:latin typeface="+mj-ea"/>
                          <a:ea typeface="+mj-ea"/>
                        </a:rPr>
                        <a:t>直方图</a:t>
                      </a:r>
                      <a:endParaRPr lang="zh-CN" sz="18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polar</a:t>
                      </a:r>
                      <a:endParaRPr lang="zh-CN" sz="18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 dirty="0">
                          <a:effectLst/>
                          <a:latin typeface="+mj-ea"/>
                          <a:ea typeface="+mj-ea"/>
                        </a:rPr>
                        <a:t> </a:t>
                      </a:r>
                      <a:r>
                        <a:rPr lang="zh-CN" altLang="en-US" sz="1800" b="1" dirty="0">
                          <a:effectLst/>
                          <a:latin typeface="+mj-ea"/>
                          <a:ea typeface="+mj-ea"/>
                        </a:rPr>
                        <a:t>极坐标绘图</a:t>
                      </a:r>
                      <a:endParaRPr lang="zh-CN" sz="18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extLst>
                  <a:ext uri="{0D108BD9-81ED-4DB2-BD59-A6C34878D82A}">
                    <a16:rowId xmlns:a16="http://schemas.microsoft.com/office/drawing/2014/main" val="2524259143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compass</a:t>
                      </a:r>
                      <a:endParaRPr lang="zh-CN" sz="18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 dirty="0">
                          <a:effectLst/>
                          <a:latin typeface="+mj-ea"/>
                          <a:ea typeface="+mj-ea"/>
                        </a:rPr>
                        <a:t> </a:t>
                      </a:r>
                      <a:r>
                        <a:rPr lang="zh-CN" altLang="en-US" sz="1800" b="1" dirty="0">
                          <a:effectLst/>
                          <a:latin typeface="+mj-ea"/>
                          <a:ea typeface="+mj-ea"/>
                        </a:rPr>
                        <a:t>射线图</a:t>
                      </a:r>
                      <a:endParaRPr lang="zh-CN" sz="18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quiver</a:t>
                      </a:r>
                      <a:endParaRPr lang="zh-CN" sz="18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 dirty="0">
                          <a:effectLst/>
                          <a:latin typeface="+mj-ea"/>
                          <a:ea typeface="+mj-ea"/>
                        </a:rPr>
                        <a:t> </a:t>
                      </a:r>
                      <a:r>
                        <a:rPr lang="zh-CN" altLang="en-US" sz="1800" b="1" dirty="0">
                          <a:effectLst/>
                          <a:latin typeface="+mj-ea"/>
                          <a:ea typeface="+mj-ea"/>
                        </a:rPr>
                        <a:t>箭头图</a:t>
                      </a:r>
                      <a:endParaRPr lang="zh-CN" sz="18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extLst>
                  <a:ext uri="{0D108BD9-81ED-4DB2-BD59-A6C34878D82A}">
                    <a16:rowId xmlns:a16="http://schemas.microsoft.com/office/drawing/2014/main" val="3156448224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feather</a:t>
                      </a:r>
                      <a:endParaRPr lang="zh-CN" sz="18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 dirty="0">
                          <a:effectLst/>
                          <a:latin typeface="+mj-ea"/>
                          <a:ea typeface="+mj-ea"/>
                        </a:rPr>
                        <a:t> </a:t>
                      </a:r>
                      <a:r>
                        <a:rPr lang="zh-CN" altLang="en-US" sz="1800" b="1" dirty="0">
                          <a:effectLst/>
                          <a:latin typeface="+mj-ea"/>
                          <a:ea typeface="+mj-ea"/>
                        </a:rPr>
                        <a:t>羽毛图</a:t>
                      </a:r>
                      <a:endParaRPr lang="zh-CN" sz="18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rose</a:t>
                      </a:r>
                      <a:endParaRPr lang="zh-CN" sz="18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 dirty="0">
                          <a:effectLst/>
                          <a:latin typeface="+mj-ea"/>
                          <a:ea typeface="+mj-ea"/>
                        </a:rPr>
                        <a:t> </a:t>
                      </a:r>
                      <a:r>
                        <a:rPr lang="zh-CN" altLang="en-US" sz="1800" b="1" dirty="0">
                          <a:effectLst/>
                          <a:latin typeface="+mj-ea"/>
                          <a:ea typeface="+mj-ea"/>
                        </a:rPr>
                        <a:t>频数扇形图</a:t>
                      </a:r>
                      <a:endParaRPr lang="zh-CN" sz="18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extLst>
                  <a:ext uri="{0D108BD9-81ED-4DB2-BD59-A6C34878D82A}">
                    <a16:rowId xmlns:a16="http://schemas.microsoft.com/office/drawing/2014/main" val="3320277459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 dirty="0" err="1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hist</a:t>
                      </a:r>
                      <a:endParaRPr lang="zh-CN" sz="1800" b="1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直方图（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histogram</a:t>
                      </a: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）</a:t>
                      </a:r>
                      <a:endParaRPr lang="zh-CN" sz="1800" b="1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stairs</a:t>
                      </a:r>
                      <a:endParaRPr lang="zh-CN" sz="18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 dirty="0">
                          <a:effectLst/>
                          <a:latin typeface="+mj-ea"/>
                          <a:ea typeface="+mj-ea"/>
                        </a:rPr>
                        <a:t> </a:t>
                      </a:r>
                      <a:r>
                        <a:rPr lang="zh-CN" altLang="en-US" sz="1800" b="1" dirty="0">
                          <a:effectLst/>
                          <a:latin typeface="+mj-ea"/>
                          <a:ea typeface="+mj-ea"/>
                        </a:rPr>
                        <a:t>阶梯图</a:t>
                      </a:r>
                      <a:endParaRPr lang="zh-CN" sz="18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extLst>
                  <a:ext uri="{0D108BD9-81ED-4DB2-BD59-A6C34878D82A}">
                    <a16:rowId xmlns:a16="http://schemas.microsoft.com/office/drawing/2014/main" val="1113604452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pie</a:t>
                      </a:r>
                      <a:endParaRPr lang="zh-CN" sz="18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饼图</a:t>
                      </a:r>
                      <a:endParaRPr lang="zh-CN" sz="1800" b="1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stem</a:t>
                      </a:r>
                      <a:endParaRPr lang="zh-CN" sz="1800" b="1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 </a:t>
                      </a: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杆图</a:t>
                      </a:r>
                      <a:endParaRPr lang="zh-CN" sz="1800" b="1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11131" marR="111131" marT="0" marB="0"/>
                </a:tc>
                <a:extLst>
                  <a:ext uri="{0D108BD9-81ED-4DB2-BD59-A6C34878D82A}">
                    <a16:rowId xmlns:a16="http://schemas.microsoft.com/office/drawing/2014/main" val="73062568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735D2C66-E02E-462C-909C-330D37073E2B}"/>
              </a:ext>
            </a:extLst>
          </p:cNvPr>
          <p:cNvSpPr/>
          <p:nvPr/>
        </p:nvSpPr>
        <p:spPr>
          <a:xfrm>
            <a:off x="318744" y="3068960"/>
            <a:ext cx="87177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plot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,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y,'s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'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以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为横坐标序列，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y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为纵坐标序列，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's'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表示线型与线色的字符串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BBB344E-3CB3-4EC3-B9F4-DAB43E796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553379"/>
              </p:ext>
            </p:extLst>
          </p:nvPr>
        </p:nvGraphicFramePr>
        <p:xfrm>
          <a:off x="218903" y="3971960"/>
          <a:ext cx="8706191" cy="1645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4705">
                  <a:extLst>
                    <a:ext uri="{9D8B030D-6E8A-4147-A177-3AD203B41FA5}">
                      <a16:colId xmlns:a16="http://schemas.microsoft.com/office/drawing/2014/main" val="188805154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374087766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966754167"/>
                    </a:ext>
                  </a:extLst>
                </a:gridCol>
                <a:gridCol w="1730342">
                  <a:extLst>
                    <a:ext uri="{9D8B030D-6E8A-4147-A177-3AD203B41FA5}">
                      <a16:colId xmlns:a16="http://schemas.microsoft.com/office/drawing/2014/main" val="541922948"/>
                    </a:ext>
                  </a:extLst>
                </a:gridCol>
                <a:gridCol w="861946">
                  <a:extLst>
                    <a:ext uri="{9D8B030D-6E8A-4147-A177-3AD203B41FA5}">
                      <a16:colId xmlns:a16="http://schemas.microsoft.com/office/drawing/2014/main" val="1379160675"/>
                    </a:ext>
                  </a:extLst>
                </a:gridCol>
                <a:gridCol w="1976830">
                  <a:extLst>
                    <a:ext uri="{9D8B030D-6E8A-4147-A177-3AD203B41FA5}">
                      <a16:colId xmlns:a16="http://schemas.microsoft.com/office/drawing/2014/main" val="275143298"/>
                    </a:ext>
                  </a:extLst>
                </a:gridCol>
              </a:tblGrid>
              <a:tr h="257235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符 号</a:t>
                      </a: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 dirty="0">
                          <a:effectLst/>
                          <a:latin typeface="+mj-ea"/>
                          <a:ea typeface="+mj-ea"/>
                        </a:rPr>
                        <a:t>含</a:t>
                      </a:r>
                      <a:r>
                        <a:rPr lang="en-US" sz="1800" b="1" dirty="0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zh-CN" sz="1800" b="1" dirty="0">
                          <a:effectLst/>
                          <a:latin typeface="+mj-ea"/>
                          <a:ea typeface="+mj-ea"/>
                        </a:rPr>
                        <a:t>义</a:t>
                      </a: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符 号</a:t>
                      </a: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含</a:t>
                      </a: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义</a:t>
                      </a: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符 号</a:t>
                      </a: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含</a:t>
                      </a: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义</a:t>
                      </a:r>
                    </a:p>
                  </a:txBody>
                  <a:tcPr marL="110244" marR="110244" marT="0" marB="0"/>
                </a:tc>
                <a:extLst>
                  <a:ext uri="{0D108BD9-81ED-4DB2-BD59-A6C34878D82A}">
                    <a16:rowId xmlns:a16="http://schemas.microsoft.com/office/drawing/2014/main" val="267888601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d</a:t>
                      </a:r>
                      <a:endParaRPr lang="zh-CN" sz="18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菱形符</a:t>
                      </a: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 diamond</a:t>
                      </a:r>
                      <a:endParaRPr lang="zh-CN" sz="18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8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叉字符</a:t>
                      </a: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^</a:t>
                      </a:r>
                      <a:endParaRPr lang="zh-CN" sz="18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朝上三角符</a:t>
                      </a:r>
                    </a:p>
                  </a:txBody>
                  <a:tcPr marL="110244" marR="110244" marT="0" marB="0"/>
                </a:tc>
                <a:extLst>
                  <a:ext uri="{0D108BD9-81ED-4DB2-BD59-A6C34878D82A}">
                    <a16:rowId xmlns:a16="http://schemas.microsoft.com/office/drawing/2014/main" val="3912409116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h</a:t>
                      </a:r>
                      <a:endParaRPr lang="zh-CN" sz="18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六角星符</a:t>
                      </a: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hexagram</a:t>
                      </a:r>
                      <a:endParaRPr lang="zh-CN" sz="18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 dirty="0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CN" sz="18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 dirty="0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CN" sz="18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&lt; </a:t>
                      </a:r>
                      <a:endParaRPr lang="zh-CN" sz="18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朝左三角符</a:t>
                      </a:r>
                    </a:p>
                  </a:txBody>
                  <a:tcPr marL="110244" marR="110244" marT="0" marB="0"/>
                </a:tc>
                <a:extLst>
                  <a:ext uri="{0D108BD9-81ED-4DB2-BD59-A6C34878D82A}">
                    <a16:rowId xmlns:a16="http://schemas.microsoft.com/office/drawing/2014/main" val="949327583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o</a:t>
                      </a:r>
                      <a:endParaRPr lang="zh-CN" sz="1800" b="1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空心圆圈</a:t>
                      </a: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zh-CN" sz="1800" b="1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实心点</a:t>
                      </a: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&gt; </a:t>
                      </a:r>
                      <a:endParaRPr lang="zh-CN" sz="18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朝右三角符</a:t>
                      </a:r>
                    </a:p>
                  </a:txBody>
                  <a:tcPr marL="110244" marR="110244" marT="0" marB="0"/>
                </a:tc>
                <a:extLst>
                  <a:ext uri="{0D108BD9-81ED-4DB2-BD59-A6C34878D82A}">
                    <a16:rowId xmlns:a16="http://schemas.microsoft.com/office/drawing/2014/main" val="4083366986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p</a:t>
                      </a:r>
                      <a:endParaRPr lang="zh-CN" sz="18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五角星符</a:t>
                      </a: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pentagram</a:t>
                      </a:r>
                      <a:endParaRPr lang="zh-CN" sz="18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+</a:t>
                      </a:r>
                      <a:endParaRPr lang="zh-CN" sz="1800" b="1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十字符</a:t>
                      </a: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v</a:t>
                      </a:r>
                      <a:endParaRPr lang="zh-CN" sz="18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朝下三角符</a:t>
                      </a:r>
                    </a:p>
                  </a:txBody>
                  <a:tcPr marL="110244" marR="110244" marT="0" marB="0"/>
                </a:tc>
                <a:extLst>
                  <a:ext uri="{0D108BD9-81ED-4DB2-BD59-A6C34878D82A}">
                    <a16:rowId xmlns:a16="http://schemas.microsoft.com/office/drawing/2014/main" val="3822303225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s</a:t>
                      </a:r>
                      <a:endParaRPr lang="zh-CN" sz="18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方块符</a:t>
                      </a: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square</a:t>
                      </a:r>
                      <a:endParaRPr lang="zh-CN" sz="18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*</a:t>
                      </a:r>
                      <a:endParaRPr lang="zh-CN" sz="1800" b="1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米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星</a:t>
                      </a:r>
                      <a:r>
                        <a:rPr lang="zh-CN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字符</a:t>
                      </a: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CN" sz="18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110244" marR="110244" marT="0" marB="0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 dirty="0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CN" sz="18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110244" marR="110244" marT="0" marB="0"/>
                </a:tc>
                <a:extLst>
                  <a:ext uri="{0D108BD9-81ED-4DB2-BD59-A6C34878D82A}">
                    <a16:rowId xmlns:a16="http://schemas.microsoft.com/office/drawing/2014/main" val="421435648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117EC90-A321-45DB-A172-156C2D456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745692"/>
              </p:ext>
            </p:extLst>
          </p:nvPr>
        </p:nvGraphicFramePr>
        <p:xfrm>
          <a:off x="842352" y="5706399"/>
          <a:ext cx="7670535" cy="8786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8425">
                  <a:extLst>
                    <a:ext uri="{9D8B030D-6E8A-4147-A177-3AD203B41FA5}">
                      <a16:colId xmlns:a16="http://schemas.microsoft.com/office/drawing/2014/main" val="1284166263"/>
                    </a:ext>
                  </a:extLst>
                </a:gridCol>
                <a:gridCol w="2766393">
                  <a:extLst>
                    <a:ext uri="{9D8B030D-6E8A-4147-A177-3AD203B41FA5}">
                      <a16:colId xmlns:a16="http://schemas.microsoft.com/office/drawing/2014/main" val="1862831014"/>
                    </a:ext>
                  </a:extLst>
                </a:gridCol>
                <a:gridCol w="1118788">
                  <a:extLst>
                    <a:ext uri="{9D8B030D-6E8A-4147-A177-3AD203B41FA5}">
                      <a16:colId xmlns:a16="http://schemas.microsoft.com/office/drawing/2014/main" val="147151569"/>
                    </a:ext>
                  </a:extLst>
                </a:gridCol>
                <a:gridCol w="2716929">
                  <a:extLst>
                    <a:ext uri="{9D8B030D-6E8A-4147-A177-3AD203B41FA5}">
                      <a16:colId xmlns:a16="http://schemas.microsoft.com/office/drawing/2014/main" val="405073114"/>
                    </a:ext>
                  </a:extLst>
                </a:gridCol>
              </a:tblGrid>
              <a:tr h="226636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符 号</a:t>
                      </a:r>
                    </a:p>
                  </a:txBody>
                  <a:tcPr marL="97130" marR="9713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含</a:t>
                      </a: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义</a:t>
                      </a:r>
                    </a:p>
                  </a:txBody>
                  <a:tcPr marL="97130" marR="9713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 dirty="0">
                          <a:effectLst/>
                          <a:latin typeface="+mj-ea"/>
                          <a:ea typeface="+mj-ea"/>
                        </a:rPr>
                        <a:t>符 号</a:t>
                      </a:r>
                    </a:p>
                  </a:txBody>
                  <a:tcPr marL="97130" marR="9713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含</a:t>
                      </a: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义</a:t>
                      </a:r>
                    </a:p>
                  </a:txBody>
                  <a:tcPr marL="97130" marR="97130" marT="0" marB="0" anchor="ctr"/>
                </a:tc>
                <a:extLst>
                  <a:ext uri="{0D108BD9-81ED-4DB2-BD59-A6C34878D82A}">
                    <a16:rowId xmlns:a16="http://schemas.microsoft.com/office/drawing/2014/main" val="3594938740"/>
                  </a:ext>
                </a:extLst>
              </a:tr>
              <a:tr h="302181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-</a:t>
                      </a:r>
                      <a:endParaRPr lang="zh-CN" sz="1800" b="1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7130" marR="9713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zh-CN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实线</a:t>
                      </a:r>
                    </a:p>
                  </a:txBody>
                  <a:tcPr marL="97130" marR="9713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en-US" sz="1800" b="1">
                          <a:effectLst/>
                          <a:latin typeface="+mj-ea"/>
                          <a:ea typeface="+mj-ea"/>
                        </a:rPr>
                        <a:t>-.</a:t>
                      </a:r>
                      <a:endParaRPr lang="zh-CN" sz="1800" b="1">
                        <a:effectLst/>
                        <a:latin typeface="+mj-ea"/>
                        <a:ea typeface="+mj-ea"/>
                      </a:endParaRPr>
                    </a:p>
                  </a:txBody>
                  <a:tcPr marL="97130" marR="9713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点划线</a:t>
                      </a:r>
                    </a:p>
                  </a:txBody>
                  <a:tcPr marL="97130" marR="97130" marT="0" marB="0" anchor="ctr"/>
                </a:tc>
                <a:extLst>
                  <a:ext uri="{0D108BD9-81ED-4DB2-BD59-A6C34878D82A}">
                    <a16:rowId xmlns:a16="http://schemas.microsoft.com/office/drawing/2014/main" val="1634391519"/>
                  </a:ext>
                </a:extLst>
              </a:tr>
              <a:tr h="302181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:</a:t>
                      </a:r>
                      <a:endParaRPr lang="zh-CN" sz="1800" b="1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7130" marR="9713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zh-CN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虚点线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短虚线</a:t>
                      </a:r>
                      <a:endParaRPr lang="zh-CN" sz="1800" b="1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7130" marR="9713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--</a:t>
                      </a:r>
                      <a:endParaRPr lang="zh-CN" sz="1800" b="1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7130" marR="9713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zh-CN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虚划线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长虚线</a:t>
                      </a:r>
                      <a:endParaRPr lang="zh-CN" sz="1800" b="1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7130" marR="97130" marT="0" marB="0" anchor="ctr"/>
                </a:tc>
                <a:extLst>
                  <a:ext uri="{0D108BD9-81ED-4DB2-BD59-A6C34878D82A}">
                    <a16:rowId xmlns:a16="http://schemas.microsoft.com/office/drawing/2014/main" val="2322627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353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8435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多项式表示与运算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00030D0-8D00-445E-BF97-0F4C1A7A8D6C}"/>
                  </a:ext>
                </a:extLst>
              </p:cNvPr>
              <p:cNvSpPr/>
              <p:nvPr/>
            </p:nvSpPr>
            <p:spPr>
              <a:xfrm>
                <a:off x="323528" y="1585356"/>
                <a:ext cx="8784976" cy="3191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多项式的乘法，</a:t>
                </a: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基于</a:t>
                </a:r>
                <a:r>
                  <a:rPr lang="en-US" altLang="zh-CN" sz="2400" b="1" noProof="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MATLAB</a:t>
                </a:r>
                <a:r>
                  <a:rPr lang="zh-CN" altLang="en-US" sz="2400" b="1" noProof="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的多项式系数定义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，有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:</a:t>
                </a:r>
              </a:p>
              <a:p>
                <a:pPr lvl="0">
                  <a:spcBef>
                    <a:spcPts val="580"/>
                  </a:spcBef>
                  <a:buClr>
                    <a:srgbClr val="00B050"/>
                  </a:buClr>
                  <a:buSzPct val="85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𝒊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𝒎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𝟏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  <m:t>𝒊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  <m:t>𝒙</m:t>
                              </m:r>
                            </m:e>
                            <m:sup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  <m:t>𝒎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  <m:t>𝟏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  <m:t>𝒊</m:t>
                              </m:r>
                            </m:sup>
                          </m:sSup>
                        </m:e>
                      </m:nary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  <a:cs typeface="+mn-cs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=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𝒏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𝒋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𝒏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𝟏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𝒋</m:t>
                              </m:r>
                            </m:sup>
                          </m:sSup>
                        </m:e>
                      </m:nary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幼圆" panose="020105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</m:ctrlPr>
                        </m:naryPr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𝒌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=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𝒎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𝒏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𝟐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𝒊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=</m:t>
                                  </m:r>
                                  <m:r>
                                    <a:rPr lang="en-US" altLang="zh-CN" sz="2400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𝐦𝐚𝐱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(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𝟏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,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𝒌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−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𝒏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−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𝟏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)</m:t>
                                  </m:r>
                                </m:sub>
                                <m:sup>
                                  <m:r>
                                    <a:rPr lang="en-US" altLang="zh-CN" sz="2400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𝐦𝐢𝐧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(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𝒎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+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𝟏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,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𝒌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−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𝟏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)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  <m:t>𝒌</m:t>
                                      </m:r>
                                      <m:r>
                                        <a:rPr lang="en-US" altLang="zh-CN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𝒎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𝒏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𝟐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𝒌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  <a:p>
                <a:pPr lvl="0">
                  <a:spcBef>
                    <a:spcPts val="580"/>
                  </a:spcBef>
                  <a:buClr>
                    <a:srgbClr val="00B050"/>
                  </a:buClr>
                  <a:buSzPct val="85000"/>
                  <a:defRPr/>
                </a:pP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注意到红字，即乘积多项式的系数恰为两个原始系数的卷积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00030D0-8D00-445E-BF97-0F4C1A7A8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585356"/>
                <a:ext cx="8784976" cy="3191771"/>
              </a:xfrm>
              <a:prstGeom prst="rect">
                <a:avLst/>
              </a:prstGeom>
              <a:blipFill>
                <a:blip r:embed="rId3"/>
                <a:stretch>
                  <a:fillRect l="-1041" t="-1527" b="-32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FC525BBD-EC95-44E6-8E02-00367E40DE38}"/>
              </a:ext>
            </a:extLst>
          </p:cNvPr>
          <p:cNvSpPr/>
          <p:nvPr/>
        </p:nvSpPr>
        <p:spPr>
          <a:xfrm>
            <a:off x="318744" y="4793356"/>
            <a:ext cx="8339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c=conv(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a,b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就是一种快速获取多项式相乘系数的方法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12529D6-9E81-4CA2-924A-3389827E80B9}"/>
                  </a:ext>
                </a:extLst>
              </p:cNvPr>
              <p:cNvSpPr/>
              <p:nvPr/>
            </p:nvSpPr>
            <p:spPr>
              <a:xfrm>
                <a:off x="318742" y="809216"/>
                <a:ext cx="8339199" cy="83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MATLAB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习惯将降幂排列的多项式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𝒂</m:t>
                    </m:r>
                    <m:d>
                      <m:d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𝒙</m:t>
                        </m:r>
                      </m:e>
                    </m:d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𝒙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𝒏</m:t>
                        </m:r>
                      </m:sup>
                    </m:sSup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𝒙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𝒏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−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𝟏</m:t>
                        </m:r>
                      </m:sup>
                    </m:sSup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+…+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𝒏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𝒙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𝒏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+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存储</a:t>
                </a: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为系数行向量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=[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𝒏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+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]</m:t>
                    </m:r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12529D6-9E81-4CA2-924A-3389827E8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42" y="809216"/>
                <a:ext cx="8339199" cy="839332"/>
              </a:xfrm>
              <a:prstGeom prst="rect">
                <a:avLst/>
              </a:prstGeom>
              <a:blipFill>
                <a:blip r:embed="rId4"/>
                <a:stretch>
                  <a:fillRect t="-7299" b="-14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CBB3CD01-5C0E-45A4-82CE-23298D337D61}"/>
              </a:ext>
            </a:extLst>
          </p:cNvPr>
          <p:cNvSpPr/>
          <p:nvPr/>
        </p:nvSpPr>
        <p:spPr>
          <a:xfrm>
            <a:off x="318743" y="5229126"/>
            <a:ext cx="8339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[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q,r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]=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deconv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b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,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为多项式带余除法，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q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为商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为余式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714BF2A-F3C1-448A-8E76-1A55EEC57D4F}"/>
                  </a:ext>
                </a:extLst>
              </p:cNvPr>
              <p:cNvSpPr/>
              <p:nvPr/>
            </p:nvSpPr>
            <p:spPr>
              <a:xfrm>
                <a:off x="318742" y="5589240"/>
                <a:ext cx="8339199" cy="10573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[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r,p,k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]=residue(</a:t>
                </a:r>
                <a:r>
                  <a:rPr lang="en-US" altLang="zh-CN" sz="2400" b="1" dirty="0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b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,</a:t>
                </a:r>
                <a:r>
                  <a:rPr lang="en-US" altLang="zh-CN" sz="2400" b="1" dirty="0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a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)</a:t>
                </a:r>
                <a:r>
                  <a:rPr lang="zh-CN" altLang="en-US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即表示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𝒃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𝒂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</m:d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naryPr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𝒏</m:t>
                        </m:r>
                      </m:sup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  <a:cs typeface="Courier New" panose="02070309020205020404" pitchFamily="49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  <a:cs typeface="Courier New" panose="02070309020205020404" pitchFamily="49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𝒙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  <a:cs typeface="Courier New" panose="02070309020205020404" pitchFamily="49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  <a:cs typeface="Courier New" panose="02070309020205020404" pitchFamily="49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𝒌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，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其中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r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为留数向量，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p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为极点向量，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k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为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余式系数行向量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714BF2A-F3C1-448A-8E76-1A55EEC57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42" y="5589240"/>
                <a:ext cx="8339199" cy="1057341"/>
              </a:xfrm>
              <a:prstGeom prst="rect">
                <a:avLst/>
              </a:prstGeom>
              <a:blipFill>
                <a:blip r:embed="rId5"/>
                <a:stretch>
                  <a:fillRect l="-658" r="-804" b="-13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0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8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3428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plot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函数的用法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5D2C66-E02E-462C-909C-330D37073E2B}"/>
              </a:ext>
            </a:extLst>
          </p:cNvPr>
          <p:cNvSpPr/>
          <p:nvPr/>
        </p:nvSpPr>
        <p:spPr>
          <a:xfrm>
            <a:off x="318744" y="924744"/>
            <a:ext cx="87177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plot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,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y,'s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'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以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为横坐标序列，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y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为纵坐标序列，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's'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表示线型与线色的字符串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AAC3EED-283F-4F2A-B159-24A929086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178443"/>
              </p:ext>
            </p:extLst>
          </p:nvPr>
        </p:nvGraphicFramePr>
        <p:xfrm>
          <a:off x="340049" y="1844824"/>
          <a:ext cx="8517018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5670">
                  <a:extLst>
                    <a:ext uri="{9D8B030D-6E8A-4147-A177-3AD203B41FA5}">
                      <a16:colId xmlns:a16="http://schemas.microsoft.com/office/drawing/2014/main" val="391635862"/>
                    </a:ext>
                  </a:extLst>
                </a:gridCol>
                <a:gridCol w="945670">
                  <a:extLst>
                    <a:ext uri="{9D8B030D-6E8A-4147-A177-3AD203B41FA5}">
                      <a16:colId xmlns:a16="http://schemas.microsoft.com/office/drawing/2014/main" val="2860541013"/>
                    </a:ext>
                  </a:extLst>
                </a:gridCol>
                <a:gridCol w="945670">
                  <a:extLst>
                    <a:ext uri="{9D8B030D-6E8A-4147-A177-3AD203B41FA5}">
                      <a16:colId xmlns:a16="http://schemas.microsoft.com/office/drawing/2014/main" val="3080160724"/>
                    </a:ext>
                  </a:extLst>
                </a:gridCol>
                <a:gridCol w="946668">
                  <a:extLst>
                    <a:ext uri="{9D8B030D-6E8A-4147-A177-3AD203B41FA5}">
                      <a16:colId xmlns:a16="http://schemas.microsoft.com/office/drawing/2014/main" val="1810530615"/>
                    </a:ext>
                  </a:extLst>
                </a:gridCol>
                <a:gridCol w="946668">
                  <a:extLst>
                    <a:ext uri="{9D8B030D-6E8A-4147-A177-3AD203B41FA5}">
                      <a16:colId xmlns:a16="http://schemas.microsoft.com/office/drawing/2014/main" val="2495537538"/>
                    </a:ext>
                  </a:extLst>
                </a:gridCol>
                <a:gridCol w="946668">
                  <a:extLst>
                    <a:ext uri="{9D8B030D-6E8A-4147-A177-3AD203B41FA5}">
                      <a16:colId xmlns:a16="http://schemas.microsoft.com/office/drawing/2014/main" val="1325408516"/>
                    </a:ext>
                  </a:extLst>
                </a:gridCol>
                <a:gridCol w="946668">
                  <a:extLst>
                    <a:ext uri="{9D8B030D-6E8A-4147-A177-3AD203B41FA5}">
                      <a16:colId xmlns:a16="http://schemas.microsoft.com/office/drawing/2014/main" val="398886097"/>
                    </a:ext>
                  </a:extLst>
                </a:gridCol>
                <a:gridCol w="946668">
                  <a:extLst>
                    <a:ext uri="{9D8B030D-6E8A-4147-A177-3AD203B41FA5}">
                      <a16:colId xmlns:a16="http://schemas.microsoft.com/office/drawing/2014/main" val="1297723430"/>
                    </a:ext>
                  </a:extLst>
                </a:gridCol>
                <a:gridCol w="946668">
                  <a:extLst>
                    <a:ext uri="{9D8B030D-6E8A-4147-A177-3AD203B41FA5}">
                      <a16:colId xmlns:a16="http://schemas.microsoft.com/office/drawing/2014/main" val="4085509842"/>
                    </a:ext>
                  </a:extLst>
                </a:gridCol>
              </a:tblGrid>
              <a:tr h="251646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符号</a:t>
                      </a:r>
                    </a:p>
                  </a:txBody>
                  <a:tcPr marL="107848" marR="107848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b</a:t>
                      </a:r>
                      <a:endParaRPr lang="zh-CN" sz="1800" b="1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7848" marR="107848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g</a:t>
                      </a:r>
                      <a:endParaRPr lang="zh-CN" sz="1800" b="1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7848" marR="107848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r</a:t>
                      </a:r>
                      <a:endParaRPr lang="zh-CN" sz="1800" b="1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7848" marR="107848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c</a:t>
                      </a:r>
                      <a:endParaRPr lang="zh-CN" sz="1800" b="1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7848" marR="107848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m</a:t>
                      </a:r>
                      <a:endParaRPr lang="zh-CN" sz="1800" b="1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7848" marR="107848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y</a:t>
                      </a:r>
                      <a:endParaRPr lang="zh-CN" sz="1800" b="1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7848" marR="107848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k</a:t>
                      </a:r>
                      <a:endParaRPr lang="zh-CN" sz="1800" b="1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7848" marR="107848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w</a:t>
                      </a:r>
                      <a:endParaRPr lang="zh-CN" sz="1800" b="1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7848" marR="107848" marT="0" marB="0"/>
                </a:tc>
                <a:extLst>
                  <a:ext uri="{0D108BD9-81ED-4DB2-BD59-A6C34878D82A}">
                    <a16:rowId xmlns:a16="http://schemas.microsoft.com/office/drawing/2014/main" val="3356478976"/>
                  </a:ext>
                </a:extLst>
              </a:tr>
              <a:tr h="251646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zh-CN" sz="1800" b="1">
                          <a:effectLst/>
                          <a:latin typeface="+mj-ea"/>
                          <a:ea typeface="+mj-ea"/>
                        </a:rPr>
                        <a:t>含义</a:t>
                      </a:r>
                    </a:p>
                  </a:txBody>
                  <a:tcPr marL="107848" marR="107848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zh-CN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蓝</a:t>
                      </a:r>
                    </a:p>
                  </a:txBody>
                  <a:tcPr marL="107848" marR="107848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zh-CN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绿</a:t>
                      </a:r>
                    </a:p>
                  </a:txBody>
                  <a:tcPr marL="107848" marR="107848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zh-CN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红</a:t>
                      </a:r>
                    </a:p>
                  </a:txBody>
                  <a:tcPr marL="107848" marR="107848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zh-CN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青</a:t>
                      </a:r>
                    </a:p>
                  </a:txBody>
                  <a:tcPr marL="107848" marR="107848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zh-CN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品红</a:t>
                      </a:r>
                    </a:p>
                  </a:txBody>
                  <a:tcPr marL="107848" marR="107848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zh-CN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黄</a:t>
                      </a:r>
                    </a:p>
                  </a:txBody>
                  <a:tcPr marL="107848" marR="107848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zh-CN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黑</a:t>
                      </a:r>
                    </a:p>
                  </a:txBody>
                  <a:tcPr marL="107848" marR="107848" marT="0" marB="0"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9875" algn="l"/>
                          <a:tab pos="266700" algn="l"/>
                        </a:tabLst>
                      </a:pPr>
                      <a:r>
                        <a:rPr lang="zh-CN" sz="1800" b="1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白</a:t>
                      </a:r>
                    </a:p>
                  </a:txBody>
                  <a:tcPr marL="107848" marR="107848" marT="0" marB="0"/>
                </a:tc>
                <a:extLst>
                  <a:ext uri="{0D108BD9-81ED-4DB2-BD59-A6C34878D82A}">
                    <a16:rowId xmlns:a16="http://schemas.microsoft.com/office/drawing/2014/main" val="1379688821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EBC99AA5-C77C-430A-801C-B90430202ED3}"/>
              </a:ext>
            </a:extLst>
          </p:cNvPr>
          <p:cNvSpPr/>
          <p:nvPr/>
        </p:nvSpPr>
        <p:spPr>
          <a:xfrm>
            <a:off x="286933" y="2636912"/>
            <a:ext cx="87177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plot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(X,Y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,'s'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允许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或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Y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为矩阵，此时将对应绘出多条曲线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,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未指定具体颜色时，多条曲线将自动加以不同颜色来区分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439EDA-8F01-4FC7-B78D-BD3F56BDF3E4}"/>
              </a:ext>
            </a:extLst>
          </p:cNvPr>
          <p:cNvSpPr/>
          <p:nvPr/>
        </p:nvSpPr>
        <p:spPr>
          <a:xfrm>
            <a:off x="286933" y="3725569"/>
            <a:ext cx="8717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plot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(X,Y)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将采用默认的色彩和线型进行对应的绘图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DD29A7-0ED1-4DB6-8D60-9B8E90094588}"/>
              </a:ext>
            </a:extLst>
          </p:cNvPr>
          <p:cNvSpPr/>
          <p:nvPr/>
        </p:nvSpPr>
        <p:spPr>
          <a:xfrm>
            <a:off x="285819" y="4513639"/>
            <a:ext cx="8717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plot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(Y)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将以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Y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的横坐标下标作为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进行默认色彩线型绘图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9A695C-3CB0-4BF5-A2BC-9CEDAC480D71}"/>
              </a:ext>
            </a:extLst>
          </p:cNvPr>
          <p:cNvSpPr/>
          <p:nvPr/>
        </p:nvSpPr>
        <p:spPr>
          <a:xfrm>
            <a:off x="305390" y="5373216"/>
            <a:ext cx="87177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plot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(X1,Y1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,'s1',...,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Xn,Yn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,'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sn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')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可以利用一句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plot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绘制多条曲线，并且分别指定不同线型颜色，无需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hold on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722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3428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plot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函数的用法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5D2C66-E02E-462C-909C-330D37073E2B}"/>
              </a:ext>
            </a:extLst>
          </p:cNvPr>
          <p:cNvSpPr/>
          <p:nvPr/>
        </p:nvSpPr>
        <p:spPr>
          <a:xfrm>
            <a:off x="318744" y="924744"/>
            <a:ext cx="87177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plot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,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y,'s','Name1',Value1,...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可以为绘图的曲线增加各种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可控调用格式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403B018-4362-4559-B6C2-2BAF03768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487387"/>
              </p:ext>
            </p:extLst>
          </p:nvPr>
        </p:nvGraphicFramePr>
        <p:xfrm>
          <a:off x="340271" y="1844824"/>
          <a:ext cx="8463458" cy="4644712"/>
        </p:xfrm>
        <a:graphic>
          <a:graphicData uri="http://schemas.openxmlformats.org/drawingml/2006/table">
            <a:tbl>
              <a:tblPr/>
              <a:tblGrid>
                <a:gridCol w="1639441">
                  <a:extLst>
                    <a:ext uri="{9D8B030D-6E8A-4147-A177-3AD203B41FA5}">
                      <a16:colId xmlns:a16="http://schemas.microsoft.com/office/drawing/2014/main" val="2578299769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1175761011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1312849299"/>
                    </a:ext>
                  </a:extLst>
                </a:gridCol>
                <a:gridCol w="1279401">
                  <a:extLst>
                    <a:ext uri="{9D8B030D-6E8A-4147-A177-3AD203B41FA5}">
                      <a16:colId xmlns:a16="http://schemas.microsoft.com/office/drawing/2014/main" val="4147098468"/>
                    </a:ext>
                  </a:extLst>
                </a:gridCol>
              </a:tblGrid>
              <a:tr h="431621"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含义</a:t>
                      </a:r>
                    </a:p>
                  </a:txBody>
                  <a:tcPr marL="88091" marR="88091" marT="44045" marB="440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属性名</a:t>
                      </a: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属性值</a:t>
                      </a: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说明</a:t>
                      </a: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621327"/>
                  </a:ext>
                </a:extLst>
              </a:tr>
              <a:tr h="432475"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点、线颜色</a:t>
                      </a:r>
                    </a:p>
                  </a:txBody>
                  <a:tcPr marL="88091" marR="88091" marT="44045" marB="440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Color</a:t>
                      </a: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Vr,Vg,Vb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], 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取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[0,1]</a:t>
                      </a: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默认为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'b'</a:t>
                      </a: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808637"/>
                  </a:ext>
                </a:extLst>
              </a:tr>
              <a:tr h="540291"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线       型</a:t>
                      </a:r>
                    </a:p>
                  </a:txBody>
                  <a:tcPr marL="88091" marR="88091" marT="44045" marB="440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LineStyle</a:t>
                      </a: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'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'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'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: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'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'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-.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'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--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'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默认为实线</a:t>
                      </a: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882442"/>
                  </a:ext>
                </a:extLst>
              </a:tr>
              <a:tr h="535159"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线       宽</a:t>
                      </a:r>
                    </a:p>
                  </a:txBody>
                  <a:tcPr marL="88091" marR="88091" marT="44045" marB="440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LineWidth</a:t>
                      </a: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正实数</a:t>
                      </a: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默认为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0.5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磅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81092"/>
                  </a:ext>
                </a:extLst>
              </a:tr>
              <a:tr h="555157"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点  形  状</a:t>
                      </a:r>
                    </a:p>
                  </a:txBody>
                  <a:tcPr marL="88091" marR="88091" marT="44045" marB="440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Marker</a:t>
                      </a: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'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'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 '+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'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 …</a:t>
                      </a: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可通过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设置</a:t>
                      </a: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416785"/>
                  </a:ext>
                </a:extLst>
              </a:tr>
              <a:tr h="471355"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点  大  小</a:t>
                      </a:r>
                    </a:p>
                  </a:txBody>
                  <a:tcPr marL="88091" marR="88091" marT="44045" marB="440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MarkerSize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正实数</a:t>
                      </a: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默认为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6.0</a:t>
                      </a: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815371"/>
                  </a:ext>
                </a:extLst>
              </a:tr>
              <a:tr h="4260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点边界色彩</a:t>
                      </a:r>
                    </a:p>
                  </a:txBody>
                  <a:tcPr marL="88091" marR="88091" marT="44045" marB="440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MarkerEdgeColor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zh-CN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Vr,Vg,Vb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], </a:t>
                      </a:r>
                      <a:r>
                        <a:rPr kumimoji="0" lang="zh-CN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取 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[0,1]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90721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点域色彩</a:t>
                      </a:r>
                    </a:p>
                  </a:txBody>
                  <a:tcPr marL="88091" marR="88091" marT="44045" marB="440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MarkerFaceColor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zh-CN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Vr,Vg,Vb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], </a:t>
                      </a:r>
                      <a:r>
                        <a:rPr kumimoji="0" lang="zh-CN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取 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[0,1]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8091" marR="88091" marT="44045" marB="440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8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227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5.2-1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6BB76FB-6683-42BC-9976-B8EF3A637287}"/>
              </a:ext>
            </a:extLst>
          </p:cNvPr>
          <p:cNvSpPr/>
          <p:nvPr/>
        </p:nvSpPr>
        <p:spPr>
          <a:xfrm>
            <a:off x="267544" y="692696"/>
            <a:ext cx="8840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dirty="0">
                <a:latin typeface="Times New Roman" panose="02020603050405020304" pitchFamily="18" charset="0"/>
              </a:rPr>
              <a:t>【例</a:t>
            </a:r>
            <a:r>
              <a:rPr lang="en-US" altLang="zh-CN" dirty="0">
                <a:latin typeface="Times New Roman" panose="02020603050405020304" pitchFamily="18" charset="0"/>
              </a:rPr>
              <a:t>5.2-1</a:t>
            </a:r>
            <a:r>
              <a:rPr lang="zh-CN" altLang="zh-CN" dirty="0">
                <a:latin typeface="Times New Roman" panose="02020603050405020304" pitchFamily="18" charset="0"/>
              </a:rPr>
              <a:t>】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clf,t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=(0:pi/50:2*pi)';	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2pi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101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个采样点（列向量排列）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k=0.4:0.1:1;Y=cos(t)*k;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定义了从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0.4~1.0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共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7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中不同的参数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subplot(1,2,1),plot(t,Y,'LineWidth',1.5)%t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为列向量，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每列视为一函数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title('By plot(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t,Y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)'),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xlabel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('t')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subplot(1,2,2),plot(Y,'LineWidth',1.5)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title('By plot(Y)'),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xlabel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('row subscript of Y') </a:t>
            </a:r>
            <a:r>
              <a:rPr lang="en-US" altLang="zh-CN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以下标为横坐标</a:t>
            </a:r>
            <a:endParaRPr lang="zh-CN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6C9D66-22DB-4540-8A33-C2FCF3409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710" y="2697788"/>
            <a:ext cx="5220580" cy="41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9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5.2-2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F62DEEA-05A4-4F6E-A678-D8AE612685D2}"/>
                  </a:ext>
                </a:extLst>
              </p:cNvPr>
              <p:cNvSpPr/>
              <p:nvPr/>
            </p:nvSpPr>
            <p:spPr>
              <a:xfrm>
                <a:off x="179512" y="620688"/>
                <a:ext cx="8784976" cy="59093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zh-CN" altLang="zh-CN" dirty="0">
                    <a:latin typeface="Times New Roman" panose="02020603050405020304" pitchFamily="18" charset="0"/>
                  </a:rPr>
                  <a:t>【例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5.2-2</a:t>
                </a:r>
                <a:r>
                  <a:rPr lang="zh-CN" altLang="zh-CN" dirty="0">
                    <a:latin typeface="Times New Roman" panose="02020603050405020304" pitchFamily="18" charset="0"/>
                  </a:rPr>
                  <a:t>】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endParaRPr lang="en-US" altLang="zh-CN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t=(0:pi/100:pi)';			%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101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个采样点</a:t>
                </a:r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y1=sin(t)*[1,-1];		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上下包络线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func>
                      <m:func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</m:func>
                  </m:oMath>
                </a14:m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y2=sin(t).*sin(9*t);			%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函数采样值</a:t>
                </a:r>
                <a:endParaRPr lang="en-US" altLang="zh-CN" b="1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t3=pi*(0:9)/9;			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y3=sin(t3).*sin(9*t3);	       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在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k/9*pi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上取样，函数值为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0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en-US" altLang="zh-CN" b="1" dirty="0">
                  <a:solidFill>
                    <a:srgbClr val="008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en-US" altLang="zh-CN" b="1" dirty="0">
                  <a:solidFill>
                    <a:srgbClr val="008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plot(t,y1,'r:',t,y2,'-bo')	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上下包络红虚线，函数值实现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+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空心圆</a:t>
                </a:r>
                <a:endParaRPr lang="en-US" altLang="zh-CN" b="1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hold on			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多句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plot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同图需用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hold on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en-US" altLang="zh-CN" b="1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plot(t3,y3,'s','MarkerSize',10,'MarkerEdgeColor',[0,1,0],'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MarkerFaceColor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',[1,0.8,0])	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方格标记，中心偏黄，边缘绿色</a:t>
                </a:r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axis([0,pi,-1,1]),hold off						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en-US" altLang="zh-CN" b="1" dirty="0">
                  <a:solidFill>
                    <a:srgbClr val="008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en-US" altLang="zh-CN" b="1" dirty="0">
                  <a:solidFill>
                    <a:srgbClr val="008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以下是用单句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plot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绘图的替代方案代码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效果完全相同</a:t>
                </a:r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%</a:t>
                </a:r>
                <a:r>
                  <a:rPr lang="en-US" altLang="zh-CN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plot(t,y1,'r:',t,y2,'-bo',t3,y3,'s',...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'MarkerSize',10,'MarkerEdgeColor',[0,1,0],...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</a:t>
                </a:r>
                <a:r>
                  <a:rPr lang="en-US" altLang="zh-CN" b="1" dirty="0" err="1">
                    <a:solidFill>
                      <a:srgbClr val="0070C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MarkerFaceColor</a:t>
                </a:r>
                <a:r>
                  <a:rPr lang="en-US" altLang="zh-CN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',[1,0.8,0])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	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				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F62DEEA-05A4-4F6E-A678-D8AE61268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20688"/>
                <a:ext cx="8784976" cy="5909310"/>
              </a:xfrm>
              <a:prstGeom prst="rect">
                <a:avLst/>
              </a:prstGeom>
              <a:blipFill>
                <a:blip r:embed="rId3"/>
                <a:stretch>
                  <a:fillRect l="-555" t="-826" r="-555" b="-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46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5.2-2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4E5C12-DF3E-4223-BB86-E7B7A391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56" y="836712"/>
            <a:ext cx="7567487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50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坐标轴的控制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graphicFrame>
        <p:nvGraphicFramePr>
          <p:cNvPr id="5" name="Group 64">
            <a:extLst>
              <a:ext uri="{FF2B5EF4-FFF2-40B4-BE49-F238E27FC236}">
                <a16:creationId xmlns:a16="http://schemas.microsoft.com/office/drawing/2014/main" id="{31492189-351B-4CE2-BFAA-740BBF83E1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340164"/>
              </p:ext>
            </p:extLst>
          </p:nvPr>
        </p:nvGraphicFramePr>
        <p:xfrm>
          <a:off x="170656" y="980728"/>
          <a:ext cx="8802688" cy="5348351"/>
        </p:xfrm>
        <a:graphic>
          <a:graphicData uri="http://schemas.openxmlformats.org/drawingml/2006/table">
            <a:tbl>
              <a:tblPr/>
              <a:tblGrid>
                <a:gridCol w="2160588">
                  <a:extLst>
                    <a:ext uri="{9D8B030D-6E8A-4147-A177-3AD203B41FA5}">
                      <a16:colId xmlns:a16="http://schemas.microsoft.com/office/drawing/2014/main" val="1627191883"/>
                    </a:ext>
                  </a:extLst>
                </a:gridCol>
                <a:gridCol w="2411412">
                  <a:extLst>
                    <a:ext uri="{9D8B030D-6E8A-4147-A177-3AD203B41FA5}">
                      <a16:colId xmlns:a16="http://schemas.microsoft.com/office/drawing/2014/main" val="232894734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883932887"/>
                    </a:ext>
                  </a:extLst>
                </a:gridCol>
                <a:gridCol w="2935288">
                  <a:extLst>
                    <a:ext uri="{9D8B030D-6E8A-4147-A177-3AD203B41FA5}">
                      <a16:colId xmlns:a16="http://schemas.microsoft.com/office/drawing/2014/main" val="2141118442"/>
                    </a:ext>
                  </a:extLst>
                </a:gridCol>
              </a:tblGrid>
              <a:tr h="231775">
                <a:tc gridSpan="2"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坐标轴控制方式、取向和范围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坐标轴的高宽比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712500"/>
                  </a:ext>
                </a:extLst>
              </a:tr>
              <a:tr h="230188"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    令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含    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    令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含    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012410"/>
                  </a:ext>
                </a:extLst>
              </a:tr>
              <a:tr h="233363"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axis auto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使用缺省设置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axis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纵、横轴采用等长刻度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515814"/>
                  </a:ext>
                </a:extLst>
              </a:tr>
              <a:tr h="403225"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axis manual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使当前坐标范围不变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axis fill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在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manual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方式下起作用，使坐标充满整个绘图区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283520"/>
                  </a:ext>
                </a:extLst>
              </a:tr>
              <a:tr h="404813"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axis off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取消轴背景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axis image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纵、横轴采用等长刻度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且坐标框紧贴数据范围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106190"/>
                  </a:ext>
                </a:extLst>
              </a:tr>
              <a:tr h="230188"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axis 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使用轴背景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axis normal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缺省矩形坐标系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047999"/>
                  </a:ext>
                </a:extLst>
              </a:tr>
              <a:tr h="217488"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axis ij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矩阵式坐标，原点在左上方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axis square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产生正方形坐标系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038860"/>
                  </a:ext>
                </a:extLst>
              </a:tr>
              <a:tr h="263525"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axis xy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普通直角坐标，原点在左下方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axis tight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把数据范围直接设为坐标范围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460657"/>
                  </a:ext>
                </a:extLst>
              </a:tr>
              <a:tr h="690563"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Axis(V)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V=[x1,x2,y1,y2];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V=[x1,x2,y1,y2,z1,z2];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人工设定坐标范围。社定植：二维，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个；三维，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个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axis vis3d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保持高宽比不变，用于三维旋转时避免图形大小变化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887414"/>
                  </a:ext>
                </a:extLst>
              </a:tr>
              <a:tr h="403225">
                <a:tc gridSpan="4">
                  <a:txBody>
                    <a:bodyPr/>
                    <a:lstStyle>
                      <a:lvl1pPr marL="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kumimoji="0" sz="2800" b="1" kern="12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algn="l" rtl="0" eaLnBrk="1" latinLnBrk="0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defRPr kumimoji="0" sz="2400" b="1" kern="1200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144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716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828800" algn="l" rtl="0" eaLnBrk="1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2860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7432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2004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657600" algn="l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说明：坐标范围设定向量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中的元素必须服从：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x1&lt;x2,y1&lt;y2,z1&lt;z2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。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V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的元素值允许取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inf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或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inf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，那意味着上限或下限是自动产生的，即坐标范围半自动确定。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24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551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5.2-3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D4DD1D-1130-441E-B27B-D687166FF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1" y="887016"/>
            <a:ext cx="8353839" cy="31584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3365247-B7D1-4C47-801F-07C3F1065A5F}"/>
              </a:ext>
            </a:extLst>
          </p:cNvPr>
          <p:cNvSpPr/>
          <p:nvPr/>
        </p:nvSpPr>
        <p:spPr>
          <a:xfrm>
            <a:off x="179512" y="1340768"/>
            <a:ext cx="896448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t=0:2*pi/99:2*pi;		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100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个采样点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x=1.15*cos(t);y=3.25*sin(t);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椭圆轨迹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subplot(2,3,1),plot(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x,y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),axis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normal,grid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on,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title('Normal and Grid on')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默认的显示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与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轴有缩放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subplot(2,3,2),plot(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x,y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),axis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equal,grid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on,title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('Equal')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纵横比没有缩放可以保证显示的椭圆的半轴长与真实纵横比相同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subplot(2,3,3),plot(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x,y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),axis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square,grid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on,title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('Square')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方形区域，如无子图，椭圆几乎以近似的圆形显示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subplot(2,3,4),plot(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x,y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),axis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image,box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off,title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('Image and Box off')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真实比例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范围紧贴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subplot(2,3,5),plot(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x,y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),axis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fill,box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off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title('Image and Fill')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充分填满当前图空间，比例自动设置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subplot(2,3,6),plot(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x,y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),axis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tight,box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off,title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('Tight')%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紧贴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080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5.2-3(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可自己尝试全图切换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)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D4DD1D-1130-441E-B27B-D687166FF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1" y="887016"/>
            <a:ext cx="8353839" cy="3158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B0749B1-9164-4D8B-ADF3-C6CF07FC8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073" y="1202859"/>
            <a:ext cx="7185854" cy="546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22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2C250CF-D6A7-491F-8AF4-E7C074B7C7AD}"/>
              </a:ext>
            </a:extLst>
          </p:cNvPr>
          <p:cNvSpPr/>
          <p:nvPr/>
        </p:nvSpPr>
        <p:spPr>
          <a:xfrm>
            <a:off x="318744" y="924744"/>
            <a:ext cx="8717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grid on/off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可关闭或开启分格线，默认为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off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状态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2D7D7F-4763-4A92-9670-06A039886D58}"/>
              </a:ext>
            </a:extLst>
          </p:cNvPr>
          <p:cNvSpPr/>
          <p:nvPr/>
        </p:nvSpPr>
        <p:spPr>
          <a:xfrm>
            <a:off x="318744" y="1484784"/>
            <a:ext cx="87177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box on/off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可使坐标呈现封闭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右侧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与上侧有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实刻度线包裹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或非封闭形式，默认为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on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8D4836-36B9-4324-982E-3F38346A5BA9}"/>
              </a:ext>
            </a:extLst>
          </p:cNvPr>
          <p:cNvSpPr/>
          <p:nvPr/>
        </p:nvSpPr>
        <p:spPr>
          <a:xfrm>
            <a:off x="318744" y="2387230"/>
            <a:ext cx="87177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title(S), 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xlabel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(S), 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ylabel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(S) 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可以分别设置绘图的标题、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轴标签名与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y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轴标签名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1AEF164-9E86-43BB-9211-67B742E32982}"/>
              </a:ext>
            </a:extLst>
          </p:cNvPr>
          <p:cNvSpPr/>
          <p:nvPr/>
        </p:nvSpPr>
        <p:spPr>
          <a:xfrm>
            <a:off x="318744" y="3289676"/>
            <a:ext cx="8717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legend(S1,S2,...) 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可以设置绘图图例的字段名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C9E4551-60D7-4655-84C3-A5418CE36E51}"/>
                  </a:ext>
                </a:extLst>
              </p:cNvPr>
              <p:cNvSpPr/>
              <p:nvPr/>
            </p:nvSpPr>
            <p:spPr>
              <a:xfrm>
                <a:off x="318744" y="3933056"/>
                <a:ext cx="87177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lang="en-US" altLang="zh-CN" sz="2400" b="1" dirty="0">
                    <a:solidFill>
                      <a:schemeClr val="accent2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text(</a:t>
                </a:r>
                <a:r>
                  <a:rPr lang="en-US" altLang="zh-CN" sz="2400" b="1" dirty="0" err="1">
                    <a:solidFill>
                      <a:schemeClr val="accent2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xt,yt,S</a:t>
                </a:r>
                <a:r>
                  <a:rPr lang="en-US" altLang="zh-CN" sz="2400" b="1" dirty="0">
                    <a:solidFill>
                      <a:schemeClr val="accent2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) </a:t>
                </a:r>
                <a:r>
                  <a:rPr lang="zh-CN" altLang="en-US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可以在绘图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𝒙𝒕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𝒚𝒕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坐标处插入文本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S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C9E4551-60D7-4655-84C3-A5418CE36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44" y="3933056"/>
                <a:ext cx="8717752" cy="461665"/>
              </a:xfrm>
              <a:prstGeom prst="rect">
                <a:avLst/>
              </a:prstGeom>
              <a:blipFill>
                <a:blip r:embed="rId3"/>
                <a:stretch>
                  <a:fillRect l="-629" t="-18421" b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FF54CB7F-7A46-43D6-A5DA-02C9C981F45A}"/>
              </a:ext>
            </a:extLst>
          </p:cNvPr>
          <p:cNvSpPr/>
          <p:nvPr/>
        </p:nvSpPr>
        <p:spPr>
          <a:xfrm>
            <a:off x="318744" y="4571434"/>
            <a:ext cx="87177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xticks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, 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yticks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可以设置绘图横坐标与纵坐标的刻度位置或刻度间距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，使用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doc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函数了解更多细节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62D631-0128-4A8C-B4DD-C7B967F3B8C6}"/>
              </a:ext>
            </a:extLst>
          </p:cNvPr>
          <p:cNvSpPr/>
          <p:nvPr/>
        </p:nvSpPr>
        <p:spPr>
          <a:xfrm>
            <a:off x="318744" y="5402431"/>
            <a:ext cx="87177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字符串中，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\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fontname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{Courier New}, \bf \it \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sl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\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rm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, \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fontsize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{14} 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可以分别设置字体、样式与大小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28D540D-8A5C-4CC7-83AC-7EFB07FE1067}"/>
              </a:ext>
            </a:extLst>
          </p:cNvPr>
          <p:cNvSpPr txBox="1">
            <a:spLocks/>
          </p:cNvSpPr>
          <p:nvPr/>
        </p:nvSpPr>
        <p:spPr>
          <a:xfrm>
            <a:off x="838200" y="-218256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绘图的分格、坐标框与标识设置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10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Group 754">
                <a:extLst>
                  <a:ext uri="{FF2B5EF4-FFF2-40B4-BE49-F238E27FC236}">
                    <a16:creationId xmlns:a16="http://schemas.microsoft.com/office/drawing/2014/main" id="{A0D23C47-70DA-483C-BACE-B54DE87A36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6142623"/>
                  </p:ext>
                </p:extLst>
              </p:nvPr>
            </p:nvGraphicFramePr>
            <p:xfrm>
              <a:off x="305780" y="899592"/>
              <a:ext cx="8532439" cy="5747690"/>
            </p:xfrm>
            <a:graphic>
              <a:graphicData uri="http://schemas.openxmlformats.org/drawingml/2006/table">
                <a:tbl>
                  <a:tblPr/>
                  <a:tblGrid>
                    <a:gridCol w="1174693">
                      <a:extLst>
                        <a:ext uri="{9D8B030D-6E8A-4147-A177-3AD203B41FA5}">
                          <a16:colId xmlns:a16="http://schemas.microsoft.com/office/drawing/2014/main" val="144834848"/>
                        </a:ext>
                      </a:extLst>
                    </a:gridCol>
                    <a:gridCol w="773252">
                      <a:extLst>
                        <a:ext uri="{9D8B030D-6E8A-4147-A177-3AD203B41FA5}">
                          <a16:colId xmlns:a16="http://schemas.microsoft.com/office/drawing/2014/main" val="2813347162"/>
                        </a:ext>
                      </a:extLst>
                    </a:gridCol>
                    <a:gridCol w="170352">
                      <a:extLst>
                        <a:ext uri="{9D8B030D-6E8A-4147-A177-3AD203B41FA5}">
                          <a16:colId xmlns:a16="http://schemas.microsoft.com/office/drawing/2014/main" val="3446629175"/>
                        </a:ext>
                      </a:extLst>
                    </a:gridCol>
                    <a:gridCol w="1247277">
                      <a:extLst>
                        <a:ext uri="{9D8B030D-6E8A-4147-A177-3AD203B41FA5}">
                          <a16:colId xmlns:a16="http://schemas.microsoft.com/office/drawing/2014/main" val="999726908"/>
                        </a:ext>
                      </a:extLst>
                    </a:gridCol>
                    <a:gridCol w="463655">
                      <a:extLst>
                        <a:ext uri="{9D8B030D-6E8A-4147-A177-3AD203B41FA5}">
                          <a16:colId xmlns:a16="http://schemas.microsoft.com/office/drawing/2014/main" val="2365079900"/>
                        </a:ext>
                      </a:extLst>
                    </a:gridCol>
                    <a:gridCol w="471062">
                      <a:extLst>
                        <a:ext uri="{9D8B030D-6E8A-4147-A177-3AD203B41FA5}">
                          <a16:colId xmlns:a16="http://schemas.microsoft.com/office/drawing/2014/main" val="3434069993"/>
                        </a:ext>
                      </a:extLst>
                    </a:gridCol>
                    <a:gridCol w="302191">
                      <a:extLst>
                        <a:ext uri="{9D8B030D-6E8A-4147-A177-3AD203B41FA5}">
                          <a16:colId xmlns:a16="http://schemas.microsoft.com/office/drawing/2014/main" val="289218124"/>
                        </a:ext>
                      </a:extLst>
                    </a:gridCol>
                    <a:gridCol w="940641">
                      <a:extLst>
                        <a:ext uri="{9D8B030D-6E8A-4147-A177-3AD203B41FA5}">
                          <a16:colId xmlns:a16="http://schemas.microsoft.com/office/drawing/2014/main" val="3368663642"/>
                        </a:ext>
                      </a:extLst>
                    </a:gridCol>
                    <a:gridCol w="873983">
                      <a:extLst>
                        <a:ext uri="{9D8B030D-6E8A-4147-A177-3AD203B41FA5}">
                          <a16:colId xmlns:a16="http://schemas.microsoft.com/office/drawing/2014/main" val="383890961"/>
                        </a:ext>
                      </a:extLst>
                    </a:gridCol>
                    <a:gridCol w="1142103">
                      <a:extLst>
                        <a:ext uri="{9D8B030D-6E8A-4147-A177-3AD203B41FA5}">
                          <a16:colId xmlns:a16="http://schemas.microsoft.com/office/drawing/2014/main" val="4221365082"/>
                        </a:ext>
                      </a:extLst>
                    </a:gridCol>
                    <a:gridCol w="201460">
                      <a:extLst>
                        <a:ext uri="{9D8B030D-6E8A-4147-A177-3AD203B41FA5}">
                          <a16:colId xmlns:a16="http://schemas.microsoft.com/office/drawing/2014/main" val="3419965047"/>
                        </a:ext>
                      </a:extLst>
                    </a:gridCol>
                    <a:gridCol w="771770">
                      <a:extLst>
                        <a:ext uri="{9D8B030D-6E8A-4147-A177-3AD203B41FA5}">
                          <a16:colId xmlns:a16="http://schemas.microsoft.com/office/drawing/2014/main" val="3354953361"/>
                        </a:ext>
                      </a:extLst>
                    </a:gridCol>
                  </a:tblGrid>
                  <a:tr h="409557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字符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字符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字符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字符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2398323"/>
                      </a:ext>
                    </a:extLst>
                  </a:tr>
                  <a:tr h="409557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\alpha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α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\theta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θ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\Xi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Е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\phi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φ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2801258"/>
                      </a:ext>
                    </a:extLst>
                  </a:tr>
                  <a:tr h="409557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\beta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β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\Theta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Θ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\pi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π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\Phi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Φ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994248"/>
                      </a:ext>
                    </a:extLst>
                  </a:tr>
                  <a:tr h="409557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\gamma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γ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\iota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ι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\Pi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Π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\chi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χ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233369"/>
                      </a:ext>
                    </a:extLst>
                  </a:tr>
                  <a:tr h="409557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\Gamma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Г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\kappa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κ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\rho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ρ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\psi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ψ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8920658"/>
                      </a:ext>
                    </a:extLst>
                  </a:tr>
                  <a:tr h="409557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\delta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δ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\lambda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λ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\sigma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σ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\Psi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Ψ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1965578"/>
                      </a:ext>
                    </a:extLst>
                  </a:tr>
                  <a:tr h="409557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\Delta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Δ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\Lambda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Λ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\Sigma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Σ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\omega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ω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09106"/>
                      </a:ext>
                    </a:extLst>
                  </a:tr>
                  <a:tr h="409557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\epsilon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ε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\mu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μ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\tau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τ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\Omega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Ω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6858233"/>
                      </a:ext>
                    </a:extLst>
                  </a:tr>
                  <a:tr h="409557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\zeta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ζ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\Nu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ν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\upsilon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υ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:endParaRPr kumimoji="0" lang="zh-CN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:endParaRPr kumimoji="0" lang="zh-CN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7198191"/>
                      </a:ext>
                    </a:extLst>
                  </a:tr>
                  <a:tr h="409557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\eta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η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\xi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ξ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\Upsilon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:endParaRPr kumimoji="0" lang="zh-CN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:endParaRPr kumimoji="0" lang="zh-CN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22062"/>
                      </a:ext>
                    </a:extLst>
                  </a:tr>
                  <a:tr h="197365">
                    <a:tc gridSpan="1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:endParaRPr kumimoji="0" lang="zh-CN" altLang="zh-CN" sz="8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7924619"/>
                      </a:ext>
                    </a:extLst>
                  </a:tr>
                  <a:tr h="409557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效果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效果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效果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196882"/>
                      </a:ext>
                    </a:extLst>
                  </a:tr>
                  <a:tr h="645533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'</a:t>
                          </a: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sin\beta</a:t>
                          </a: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'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sin</a:t>
                          </a: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β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'\zeta\omega'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ζ</a:t>
                          </a:r>
                          <a:r>
                            <a:rPr kumimoji="0" lang="el-GR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Ω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'\itA{\in}R^{m\timesn}'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1600" b="1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A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altLang="zh-CN" sz="16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∈</m:t>
                              </m:r>
                            </m:oMath>
                          </a14:m>
                          <a:r>
                            <a:rPr kumimoji="0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</a:rPr>
                            <a:t>  </a:t>
                          </a:r>
                          <a:r>
                            <a:rPr kumimoji="0" lang="en-US" altLang="zh-CN" sz="2200" b="1" i="1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R</a:t>
                          </a:r>
                          <a:r>
                            <a:rPr kumimoji="0" lang="en-US" altLang="zh-CN" sz="2200" b="1" i="1" u="none" strike="noStrike" cap="none" normalizeH="0" baseline="3000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kumimoji="0" lang="en-US" altLang="zh-CN" sz="2200" b="1" i="0" u="none" strike="noStrike" cap="none" normalizeH="0" baseline="3000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华文仿宋" panose="02010600040101010101" pitchFamily="2" charset="-122"/>
                              <a:cs typeface="Courier New" panose="02070309020205020404" pitchFamily="49" charset="0"/>
                            </a:rPr>
                            <a:t>×</a:t>
                          </a:r>
                          <a:r>
                            <a:rPr kumimoji="0" lang="en-US" altLang="zh-CN" sz="2200" b="1" i="1" u="none" strike="noStrike" cap="none" normalizeH="0" baseline="3000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n</a:t>
                          </a:r>
                          <a:endParaRPr kumimoji="0" lang="en-US" altLang="zh-CN" sz="2200" b="1" i="1" u="none" strike="noStrike" cap="none" normalizeH="0" baseline="30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69089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Group 754">
                <a:extLst>
                  <a:ext uri="{FF2B5EF4-FFF2-40B4-BE49-F238E27FC236}">
                    <a16:creationId xmlns:a16="http://schemas.microsoft.com/office/drawing/2014/main" id="{A0D23C47-70DA-483C-BACE-B54DE87A36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6142623"/>
                  </p:ext>
                </p:extLst>
              </p:nvPr>
            </p:nvGraphicFramePr>
            <p:xfrm>
              <a:off x="305780" y="899592"/>
              <a:ext cx="8532439" cy="5747690"/>
            </p:xfrm>
            <a:graphic>
              <a:graphicData uri="http://schemas.openxmlformats.org/drawingml/2006/table">
                <a:tbl>
                  <a:tblPr/>
                  <a:tblGrid>
                    <a:gridCol w="1174693">
                      <a:extLst>
                        <a:ext uri="{9D8B030D-6E8A-4147-A177-3AD203B41FA5}">
                          <a16:colId xmlns:a16="http://schemas.microsoft.com/office/drawing/2014/main" val="144834848"/>
                        </a:ext>
                      </a:extLst>
                    </a:gridCol>
                    <a:gridCol w="773252">
                      <a:extLst>
                        <a:ext uri="{9D8B030D-6E8A-4147-A177-3AD203B41FA5}">
                          <a16:colId xmlns:a16="http://schemas.microsoft.com/office/drawing/2014/main" val="2813347162"/>
                        </a:ext>
                      </a:extLst>
                    </a:gridCol>
                    <a:gridCol w="170352">
                      <a:extLst>
                        <a:ext uri="{9D8B030D-6E8A-4147-A177-3AD203B41FA5}">
                          <a16:colId xmlns:a16="http://schemas.microsoft.com/office/drawing/2014/main" val="3446629175"/>
                        </a:ext>
                      </a:extLst>
                    </a:gridCol>
                    <a:gridCol w="1247277">
                      <a:extLst>
                        <a:ext uri="{9D8B030D-6E8A-4147-A177-3AD203B41FA5}">
                          <a16:colId xmlns:a16="http://schemas.microsoft.com/office/drawing/2014/main" val="999726908"/>
                        </a:ext>
                      </a:extLst>
                    </a:gridCol>
                    <a:gridCol w="463655">
                      <a:extLst>
                        <a:ext uri="{9D8B030D-6E8A-4147-A177-3AD203B41FA5}">
                          <a16:colId xmlns:a16="http://schemas.microsoft.com/office/drawing/2014/main" val="2365079900"/>
                        </a:ext>
                      </a:extLst>
                    </a:gridCol>
                    <a:gridCol w="471062">
                      <a:extLst>
                        <a:ext uri="{9D8B030D-6E8A-4147-A177-3AD203B41FA5}">
                          <a16:colId xmlns:a16="http://schemas.microsoft.com/office/drawing/2014/main" val="3434069993"/>
                        </a:ext>
                      </a:extLst>
                    </a:gridCol>
                    <a:gridCol w="302191">
                      <a:extLst>
                        <a:ext uri="{9D8B030D-6E8A-4147-A177-3AD203B41FA5}">
                          <a16:colId xmlns:a16="http://schemas.microsoft.com/office/drawing/2014/main" val="289218124"/>
                        </a:ext>
                      </a:extLst>
                    </a:gridCol>
                    <a:gridCol w="940641">
                      <a:extLst>
                        <a:ext uri="{9D8B030D-6E8A-4147-A177-3AD203B41FA5}">
                          <a16:colId xmlns:a16="http://schemas.microsoft.com/office/drawing/2014/main" val="3368663642"/>
                        </a:ext>
                      </a:extLst>
                    </a:gridCol>
                    <a:gridCol w="873983">
                      <a:extLst>
                        <a:ext uri="{9D8B030D-6E8A-4147-A177-3AD203B41FA5}">
                          <a16:colId xmlns:a16="http://schemas.microsoft.com/office/drawing/2014/main" val="383890961"/>
                        </a:ext>
                      </a:extLst>
                    </a:gridCol>
                    <a:gridCol w="1142103">
                      <a:extLst>
                        <a:ext uri="{9D8B030D-6E8A-4147-A177-3AD203B41FA5}">
                          <a16:colId xmlns:a16="http://schemas.microsoft.com/office/drawing/2014/main" val="4221365082"/>
                        </a:ext>
                      </a:extLst>
                    </a:gridCol>
                    <a:gridCol w="201460">
                      <a:extLst>
                        <a:ext uri="{9D8B030D-6E8A-4147-A177-3AD203B41FA5}">
                          <a16:colId xmlns:a16="http://schemas.microsoft.com/office/drawing/2014/main" val="3419965047"/>
                        </a:ext>
                      </a:extLst>
                    </a:gridCol>
                    <a:gridCol w="771770">
                      <a:extLst>
                        <a:ext uri="{9D8B030D-6E8A-4147-A177-3AD203B41FA5}">
                          <a16:colId xmlns:a16="http://schemas.microsoft.com/office/drawing/2014/main" val="3354953361"/>
                        </a:ext>
                      </a:extLst>
                    </a:gridCol>
                  </a:tblGrid>
                  <a:tr h="409557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字符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字符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字符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字符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2398323"/>
                      </a:ext>
                    </a:extLst>
                  </a:tr>
                  <a:tr h="409557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\alpha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α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\theta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θ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\Xi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Е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\phi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φ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2801258"/>
                      </a:ext>
                    </a:extLst>
                  </a:tr>
                  <a:tr h="409557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\beta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β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\Theta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Θ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\pi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π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\Phi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Φ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7994248"/>
                      </a:ext>
                    </a:extLst>
                  </a:tr>
                  <a:tr h="409557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\gamma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γ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\iota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ι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\Pi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Π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\chi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χ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233369"/>
                      </a:ext>
                    </a:extLst>
                  </a:tr>
                  <a:tr h="722356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\Gamma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Г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\kappa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κ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\rho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ρ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\psi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ψ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8920658"/>
                      </a:ext>
                    </a:extLst>
                  </a:tr>
                  <a:tr h="409557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\delta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δ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\lambda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λ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\sigma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σ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\Psi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Ψ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1965578"/>
                      </a:ext>
                    </a:extLst>
                  </a:tr>
                  <a:tr h="409557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\Delta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Δ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\Lambda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Λ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\Sigma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Σ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\omega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ω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09106"/>
                      </a:ext>
                    </a:extLst>
                  </a:tr>
                  <a:tr h="409557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\epsilon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ε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\mu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μ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\tau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τ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\Omega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Ω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6858233"/>
                      </a:ext>
                    </a:extLst>
                  </a:tr>
                  <a:tr h="409557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\zeta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ζ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\Nu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ν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\upsilon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υ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:endParaRPr kumimoji="0" lang="zh-CN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:endParaRPr kumimoji="0" lang="zh-CN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7198191"/>
                      </a:ext>
                    </a:extLst>
                  </a:tr>
                  <a:tr h="409557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\eta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η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\xi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ξ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\Upsilon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:endParaRPr kumimoji="0" lang="zh-CN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:endParaRPr kumimoji="0" lang="zh-CN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22062"/>
                      </a:ext>
                    </a:extLst>
                  </a:tr>
                  <a:tr h="204278">
                    <a:tc gridSpan="1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:endParaRPr kumimoji="0" lang="zh-CN" altLang="zh-CN" sz="8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7924619"/>
                      </a:ext>
                    </a:extLst>
                  </a:tr>
                  <a:tr h="409557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效果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效果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效果</a:t>
                          </a:r>
                          <a:endParaRPr kumimoji="0" lang="zh-CN" altLang="en-US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4196882"/>
                      </a:ext>
                    </a:extLst>
                  </a:tr>
                  <a:tr h="725486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'</a:t>
                          </a: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sin\beta</a:t>
                          </a: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'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5325" marR="85325" marT="42662" marB="4266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sin</a:t>
                          </a: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β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'\zeta\omega'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ζ</a:t>
                          </a:r>
                          <a:r>
                            <a:rPr kumimoji="0" lang="el-GR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Ω</a:t>
                          </a:r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5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2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'\itA{\in}R^{m\timesn}'</a:t>
                          </a:r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8454" marR="88454" marT="44227" marB="44227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780000" t="-703361" r="-6875" b="-1764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69089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7D012AF0-D558-4EA8-AE7A-63733D979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类似于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Latex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的希腊字母标识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10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多项式表示与运算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525BBD-EC95-44E6-8E02-00367E40DE38}"/>
              </a:ext>
            </a:extLst>
          </p:cNvPr>
          <p:cNvSpPr/>
          <p:nvPr/>
        </p:nvSpPr>
        <p:spPr>
          <a:xfrm>
            <a:off x="318744" y="1115028"/>
            <a:ext cx="83391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r=roots(a)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求多项式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a(x)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的所有根（含重根和任意复根）。可以注意到该函数返回的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根用列向量存储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BB3CD01-5C0E-45A4-82CE-23298D337D61}"/>
              </a:ext>
            </a:extLst>
          </p:cNvPr>
          <p:cNvSpPr/>
          <p:nvPr/>
        </p:nvSpPr>
        <p:spPr>
          <a:xfrm>
            <a:off x="318743" y="2207263"/>
            <a:ext cx="8339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a=poly(r)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当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为一个行向量时，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为根等于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的多项式（即函数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roots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的逆运算）；而当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为方阵时，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poly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函数将获得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的特征多项式（用于计算特征值）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714BF2A-F3C1-448A-8E76-1A55EEC57D4F}"/>
              </a:ext>
            </a:extLst>
          </p:cNvPr>
          <p:cNvSpPr/>
          <p:nvPr/>
        </p:nvSpPr>
        <p:spPr>
          <a:xfrm>
            <a:off x="318742" y="3668830"/>
            <a:ext cx="8339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V=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polyval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p,X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为一个多项式的系数行向量，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可以是任意规模的矩阵，此函数将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每一个元素代入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p(x)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并获得代入后的数值矩阵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p(X)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04BB8C1-E4FD-4B90-8A61-DD16AD92B666}"/>
                  </a:ext>
                </a:extLst>
              </p:cNvPr>
              <p:cNvSpPr/>
              <p:nvPr/>
            </p:nvSpPr>
            <p:spPr>
              <a:xfrm>
                <a:off x="318742" y="5013176"/>
                <a:ext cx="8339199" cy="120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V=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polyvalm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(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p,X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2D1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)</a:t>
                </a:r>
                <a:r>
                  <a:rPr lang="zh-CN" altLang="en-US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的含义略有不同，此函数意味计算以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矩阵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X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为整体的多项式代入的结果矩阵</a:t>
                </a:r>
                <a:r>
                  <a:rPr lang="zh-CN" altLang="en-US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𝑽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𝒏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𝟏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+…+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𝑿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𝑰</m:t>
                    </m:r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04BB8C1-E4FD-4B90-8A61-DD16AD92B6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42" y="5013176"/>
                <a:ext cx="8339199" cy="1208664"/>
              </a:xfrm>
              <a:prstGeom prst="rect">
                <a:avLst/>
              </a:prstGeom>
              <a:blipFill>
                <a:blip r:embed="rId3"/>
                <a:stretch>
                  <a:fillRect l="-658" t="-7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96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D012AF0-D558-4EA8-AE7A-63733D979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99392"/>
            <a:ext cx="8280920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类似于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Latex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的特殊字符标识</a:t>
            </a:r>
            <a:r>
              <a:rPr lang="en-US" altLang="zh-CN" sz="3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,</a:t>
            </a:r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^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上标，</a:t>
            </a:r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_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下标</a:t>
            </a:r>
            <a:endParaRPr lang="en-US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663">
                <a:extLst>
                  <a:ext uri="{FF2B5EF4-FFF2-40B4-BE49-F238E27FC236}">
                    <a16:creationId xmlns:a16="http://schemas.microsoft.com/office/drawing/2014/main" id="{7CC6252E-41D2-4734-B6D5-080371B06D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2509170"/>
                  </p:ext>
                </p:extLst>
              </p:nvPr>
            </p:nvGraphicFramePr>
            <p:xfrm>
              <a:off x="233771" y="1268760"/>
              <a:ext cx="8676458" cy="5025971"/>
            </p:xfrm>
            <a:graphic>
              <a:graphicData uri="http://schemas.openxmlformats.org/drawingml/2006/table">
                <a:tbl>
                  <a:tblPr/>
                  <a:tblGrid>
                    <a:gridCol w="1092089">
                      <a:extLst>
                        <a:ext uri="{9D8B030D-6E8A-4147-A177-3AD203B41FA5}">
                          <a16:colId xmlns:a16="http://schemas.microsoft.com/office/drawing/2014/main" val="3879765267"/>
                        </a:ext>
                      </a:extLst>
                    </a:gridCol>
                    <a:gridCol w="411227">
                      <a:extLst>
                        <a:ext uri="{9D8B030D-6E8A-4147-A177-3AD203B41FA5}">
                          <a16:colId xmlns:a16="http://schemas.microsoft.com/office/drawing/2014/main" val="2980201522"/>
                        </a:ext>
                      </a:extLst>
                    </a:gridCol>
                    <a:gridCol w="1061963">
                      <a:extLst>
                        <a:ext uri="{9D8B030D-6E8A-4147-A177-3AD203B41FA5}">
                          <a16:colId xmlns:a16="http://schemas.microsoft.com/office/drawing/2014/main" val="314822397"/>
                        </a:ext>
                      </a:extLst>
                    </a:gridCol>
                    <a:gridCol w="439848">
                      <a:extLst>
                        <a:ext uri="{9D8B030D-6E8A-4147-A177-3AD203B41FA5}">
                          <a16:colId xmlns:a16="http://schemas.microsoft.com/office/drawing/2014/main" val="306589472"/>
                        </a:ext>
                      </a:extLst>
                    </a:gridCol>
                    <a:gridCol w="1137279">
                      <a:extLst>
                        <a:ext uri="{9D8B030D-6E8A-4147-A177-3AD203B41FA5}">
                          <a16:colId xmlns:a16="http://schemas.microsoft.com/office/drawing/2014/main" val="2457527123"/>
                        </a:ext>
                      </a:extLst>
                    </a:gridCol>
                    <a:gridCol w="400684">
                      <a:extLst>
                        <a:ext uri="{9D8B030D-6E8A-4147-A177-3AD203B41FA5}">
                          <a16:colId xmlns:a16="http://schemas.microsoft.com/office/drawing/2014/main" val="1304838462"/>
                        </a:ext>
                      </a:extLst>
                    </a:gridCol>
                    <a:gridCol w="1263811">
                      <a:extLst>
                        <a:ext uri="{9D8B030D-6E8A-4147-A177-3AD203B41FA5}">
                          <a16:colId xmlns:a16="http://schemas.microsoft.com/office/drawing/2014/main" val="2372341382"/>
                        </a:ext>
                      </a:extLst>
                    </a:gridCol>
                    <a:gridCol w="409722">
                      <a:extLst>
                        <a:ext uri="{9D8B030D-6E8A-4147-A177-3AD203B41FA5}">
                          <a16:colId xmlns:a16="http://schemas.microsoft.com/office/drawing/2014/main" val="1427843597"/>
                        </a:ext>
                      </a:extLst>
                    </a:gridCol>
                    <a:gridCol w="1982329">
                      <a:extLst>
                        <a:ext uri="{9D8B030D-6E8A-4147-A177-3AD203B41FA5}">
                          <a16:colId xmlns:a16="http://schemas.microsoft.com/office/drawing/2014/main" val="2523999634"/>
                        </a:ext>
                      </a:extLst>
                    </a:gridCol>
                    <a:gridCol w="477506">
                      <a:extLst>
                        <a:ext uri="{9D8B030D-6E8A-4147-A177-3AD203B41FA5}">
                          <a16:colId xmlns:a16="http://schemas.microsoft.com/office/drawing/2014/main" val="2516216951"/>
                        </a:ext>
                      </a:extLst>
                    </a:gridCol>
                  </a:tblGrid>
                  <a:tr h="792444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字符</a:t>
                          </a:r>
                          <a:endParaRPr kumimoji="0" lang="zh-CN" altLang="en-US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字符</a:t>
                          </a:r>
                          <a:endParaRPr kumimoji="0" lang="zh-CN" altLang="en-US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字符</a:t>
                          </a:r>
                          <a:endParaRPr kumimoji="0" lang="zh-CN" altLang="en-US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字符</a:t>
                          </a:r>
                          <a:endParaRPr kumimoji="0" lang="zh-CN" altLang="en-US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字符</a:t>
                          </a:r>
                          <a:endParaRPr kumimoji="0" lang="zh-CN" altLang="en-US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4100054"/>
                      </a:ext>
                    </a:extLst>
                  </a:tr>
                  <a:tr h="439604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approx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≈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propto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∝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\exists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3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∃</m:t>
                                </m:r>
                              </m:oMath>
                            </m:oMathPara>
                          </a14:m>
                          <a:endParaRPr kumimoji="0" lang="zh-CN" altLang="zh-CN" sz="23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\cap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∩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\downarrow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↓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4091263"/>
                      </a:ext>
                    </a:extLst>
                  </a:tr>
                  <a:tr h="439604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cong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3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≅</m:t>
                                </m:r>
                              </m:oMath>
                            </m:oMathPara>
                          </a14:m>
                          <a:endParaRPr kumimoji="0" lang="zh-CN" altLang="zh-CN" sz="23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\sim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～</a:t>
                          </a:r>
                          <a:endParaRPr kumimoji="0" lang="zh-CN" altLang="en-US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forall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3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∀</m:t>
                                </m:r>
                              </m:oMath>
                            </m:oMathPara>
                          </a14:m>
                          <a:endParaRPr kumimoji="0" lang="zh-CN" altLang="zh-CN" sz="23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\cup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∪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\leftarrow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←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7527548"/>
                      </a:ext>
                    </a:extLst>
                  </a:tr>
                  <a:tr h="439604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\div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÷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\times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\in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3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∈</m:t>
                                </m:r>
                              </m:oMath>
                            </m:oMathPara>
                          </a14:m>
                          <a:endParaRPr kumimoji="0" lang="zh-CN" altLang="zh-CN" sz="23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\subset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3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⊂</m:t>
                                </m:r>
                              </m:oMath>
                            </m:oMathPara>
                          </a14:m>
                          <a:endParaRPr kumimoji="0" lang="zh-CN" altLang="zh-CN" sz="23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\leftrightarrow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3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kumimoji="0" lang="zh-CN" altLang="zh-CN" sz="23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382221"/>
                      </a:ext>
                    </a:extLst>
                  </a:tr>
                  <a:tr h="792444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equiv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≡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oplus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infty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∞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subseteq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3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⊆</m:t>
                                </m:r>
                              </m:oMath>
                            </m:oMathPara>
                          </a14:m>
                          <a:endParaRPr kumimoji="0" lang="zh-CN" altLang="zh-CN" sz="23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rightarrow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→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933957"/>
                      </a:ext>
                    </a:extLst>
                  </a:tr>
                  <a:tr h="439604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geq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≥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oslash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zh-CN" altLang="en-US" sz="23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kumimoji="0" lang="zh-CN" altLang="zh-CN" sz="23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\perp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⊥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supset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zh-CN" altLang="en-US" sz="23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⊃</m:t>
                                </m:r>
                              </m:oMath>
                            </m:oMathPara>
                          </a14:m>
                          <a:endParaRPr kumimoji="0" lang="zh-CN" altLang="zh-CN" sz="23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\uparrow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↑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6846832"/>
                      </a:ext>
                    </a:extLst>
                  </a:tr>
                  <a:tr h="792444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leq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≤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\otimes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\prime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’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\supseteq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3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⊇</m:t>
                                </m:r>
                              </m:oMath>
                            </m:oMathPara>
                          </a14:m>
                          <a:endParaRPr kumimoji="0" lang="zh-CN" altLang="zh-CN" sz="23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circ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○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392982"/>
                      </a:ext>
                    </a:extLst>
                  </a:tr>
                  <a:tr h="439604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neq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≠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int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3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∫</m:t>
                                </m:r>
                              </m:oMath>
                            </m:oMathPara>
                          </a14:m>
                          <a:endParaRPr kumimoji="0" lang="zh-CN" altLang="zh-CN" sz="23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cdot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·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\Im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3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ℑ</m:t>
                                </m:r>
                              </m:oMath>
                            </m:oMathPara>
                          </a14:m>
                          <a:endParaRPr kumimoji="0" lang="zh-CN" altLang="zh-CN" sz="23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\bullet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1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●</a:t>
                          </a:r>
                          <a:endParaRPr kumimoji="0" lang="en-US" altLang="zh-CN" sz="1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0791719"/>
                      </a:ext>
                    </a:extLst>
                  </a:tr>
                  <a:tr h="439604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\pm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±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\partial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3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𝝏</m:t>
                                </m:r>
                              </m:oMath>
                            </m:oMathPara>
                          </a14:m>
                          <a:endParaRPr kumimoji="0" lang="zh-CN" altLang="zh-CN" sz="23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\ldots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…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\Re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75000"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3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ℜ</m:t>
                                </m:r>
                              </m:oMath>
                            </m:oMathPara>
                          </a14:m>
                          <a:endParaRPr kumimoji="0" lang="zh-CN" altLang="zh-CN" sz="23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\copyright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3281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663">
                <a:extLst>
                  <a:ext uri="{FF2B5EF4-FFF2-40B4-BE49-F238E27FC236}">
                    <a16:creationId xmlns:a16="http://schemas.microsoft.com/office/drawing/2014/main" id="{7CC6252E-41D2-4734-B6D5-080371B06D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2509170"/>
                  </p:ext>
                </p:extLst>
              </p:nvPr>
            </p:nvGraphicFramePr>
            <p:xfrm>
              <a:off x="233771" y="1268760"/>
              <a:ext cx="8676458" cy="5025971"/>
            </p:xfrm>
            <a:graphic>
              <a:graphicData uri="http://schemas.openxmlformats.org/drawingml/2006/table">
                <a:tbl>
                  <a:tblPr/>
                  <a:tblGrid>
                    <a:gridCol w="1092089">
                      <a:extLst>
                        <a:ext uri="{9D8B030D-6E8A-4147-A177-3AD203B41FA5}">
                          <a16:colId xmlns:a16="http://schemas.microsoft.com/office/drawing/2014/main" val="3879765267"/>
                        </a:ext>
                      </a:extLst>
                    </a:gridCol>
                    <a:gridCol w="411227">
                      <a:extLst>
                        <a:ext uri="{9D8B030D-6E8A-4147-A177-3AD203B41FA5}">
                          <a16:colId xmlns:a16="http://schemas.microsoft.com/office/drawing/2014/main" val="2980201522"/>
                        </a:ext>
                      </a:extLst>
                    </a:gridCol>
                    <a:gridCol w="1061963">
                      <a:extLst>
                        <a:ext uri="{9D8B030D-6E8A-4147-A177-3AD203B41FA5}">
                          <a16:colId xmlns:a16="http://schemas.microsoft.com/office/drawing/2014/main" val="314822397"/>
                        </a:ext>
                      </a:extLst>
                    </a:gridCol>
                    <a:gridCol w="439848">
                      <a:extLst>
                        <a:ext uri="{9D8B030D-6E8A-4147-A177-3AD203B41FA5}">
                          <a16:colId xmlns:a16="http://schemas.microsoft.com/office/drawing/2014/main" val="306589472"/>
                        </a:ext>
                      </a:extLst>
                    </a:gridCol>
                    <a:gridCol w="1137279">
                      <a:extLst>
                        <a:ext uri="{9D8B030D-6E8A-4147-A177-3AD203B41FA5}">
                          <a16:colId xmlns:a16="http://schemas.microsoft.com/office/drawing/2014/main" val="2457527123"/>
                        </a:ext>
                      </a:extLst>
                    </a:gridCol>
                    <a:gridCol w="400684">
                      <a:extLst>
                        <a:ext uri="{9D8B030D-6E8A-4147-A177-3AD203B41FA5}">
                          <a16:colId xmlns:a16="http://schemas.microsoft.com/office/drawing/2014/main" val="1304838462"/>
                        </a:ext>
                      </a:extLst>
                    </a:gridCol>
                    <a:gridCol w="1263811">
                      <a:extLst>
                        <a:ext uri="{9D8B030D-6E8A-4147-A177-3AD203B41FA5}">
                          <a16:colId xmlns:a16="http://schemas.microsoft.com/office/drawing/2014/main" val="2372341382"/>
                        </a:ext>
                      </a:extLst>
                    </a:gridCol>
                    <a:gridCol w="409722">
                      <a:extLst>
                        <a:ext uri="{9D8B030D-6E8A-4147-A177-3AD203B41FA5}">
                          <a16:colId xmlns:a16="http://schemas.microsoft.com/office/drawing/2014/main" val="1427843597"/>
                        </a:ext>
                      </a:extLst>
                    </a:gridCol>
                    <a:gridCol w="1982329">
                      <a:extLst>
                        <a:ext uri="{9D8B030D-6E8A-4147-A177-3AD203B41FA5}">
                          <a16:colId xmlns:a16="http://schemas.microsoft.com/office/drawing/2014/main" val="2523999634"/>
                        </a:ext>
                      </a:extLst>
                    </a:gridCol>
                    <a:gridCol w="477506">
                      <a:extLst>
                        <a:ext uri="{9D8B030D-6E8A-4147-A177-3AD203B41FA5}">
                          <a16:colId xmlns:a16="http://schemas.microsoft.com/office/drawing/2014/main" val="2516216951"/>
                        </a:ext>
                      </a:extLst>
                    </a:gridCol>
                  </a:tblGrid>
                  <a:tr h="792444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字符</a:t>
                          </a:r>
                          <a:endParaRPr kumimoji="0" lang="zh-CN" altLang="en-US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字符</a:t>
                          </a:r>
                          <a:endParaRPr kumimoji="0" lang="zh-CN" altLang="en-US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字符</a:t>
                          </a:r>
                          <a:endParaRPr kumimoji="0" lang="zh-CN" altLang="en-US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字符</a:t>
                          </a:r>
                          <a:endParaRPr kumimoji="0" lang="zh-CN" altLang="en-US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指令</a:t>
                          </a:r>
                          <a:endParaRPr kumimoji="0" lang="zh-CN" altLang="en-US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字符</a:t>
                          </a:r>
                          <a:endParaRPr kumimoji="0" lang="zh-CN" altLang="en-US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4100054"/>
                      </a:ext>
                    </a:extLst>
                  </a:tr>
                  <a:tr h="439604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approx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≈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propto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∝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\exists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48485" t="-191667" r="-1048485" b="-89583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\cap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∩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\downarrow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↓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4091263"/>
                      </a:ext>
                    </a:extLst>
                  </a:tr>
                  <a:tr h="439604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cong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80882" t="-291667" r="-1751471" b="-79583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\sim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～</a:t>
                          </a:r>
                          <a:endParaRPr kumimoji="0" lang="zh-CN" altLang="en-US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forall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48485" t="-291667" r="-1048485" b="-79583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\cup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∪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\leftarrow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←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7527548"/>
                      </a:ext>
                    </a:extLst>
                  </a:tr>
                  <a:tr h="439604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\div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÷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\times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\in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48485" t="-386301" r="-1048485" b="-68493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\subset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440299" t="-386301" r="-623881" b="-68493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\leftrightarrow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41026" t="-386301" r="-17949" b="-6849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382221"/>
                      </a:ext>
                    </a:extLst>
                  </a:tr>
                  <a:tr h="792444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equiv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≡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oplus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infty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∞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subseteq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440299" t="-273077" r="-623881" b="-28461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rightarrow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→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933957"/>
                      </a:ext>
                    </a:extLst>
                  </a:tr>
                  <a:tr h="439604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geq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≥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oslash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01389" t="-673611" r="-1312500" b="-413889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\perp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⊥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supset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440299" t="-673611" r="-623881" b="-413889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\uparrow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↑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6846832"/>
                      </a:ext>
                    </a:extLst>
                  </a:tr>
                  <a:tr h="792444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leq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≤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\otimes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×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\prime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’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\supseteq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440299" t="-428462" r="-623881" b="-12923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circ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○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392982"/>
                      </a:ext>
                    </a:extLst>
                  </a:tr>
                  <a:tr h="450619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neq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≠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int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01389" t="-928378" r="-1312500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</a:t>
                          </a:r>
                          <a:r>
                            <a:rPr kumimoji="0" lang="en-US" altLang="zh-CN" sz="2300" b="0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cdot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·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\Im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440299" t="-928378" r="-623881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\bullet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1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●</a:t>
                          </a:r>
                          <a:endParaRPr kumimoji="0" lang="en-US" altLang="zh-CN" sz="1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0791719"/>
                      </a:ext>
                    </a:extLst>
                  </a:tr>
                  <a:tr h="439604"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\pm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±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\partial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01389" t="-1056944" r="-1312500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\ldots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…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\Re</a:t>
                          </a:r>
                          <a:endParaRPr kumimoji="0" lang="en-US" altLang="zh-CN" sz="23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440299" t="-1056944" r="-623881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\copyright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buSzPct val="75000"/>
                            <a:buFont typeface="Wingdings" panose="05000000000000000000" pitchFamily="2" charset="2"/>
                            <a:defRPr sz="2800" b="1">
                              <a:solidFill>
                                <a:srgbClr val="0000CC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lnSpc>
                              <a:spcPct val="115000"/>
                            </a:lnSpc>
                            <a:spcBef>
                              <a:spcPct val="20000"/>
                            </a:spcBef>
                            <a:defRPr sz="2400" b="1">
                              <a:solidFill>
                                <a:srgbClr val="006600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lnSpc>
                              <a:spcPct val="11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23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c</a:t>
                          </a:r>
                          <a:endParaRPr kumimoji="0" lang="en-US" altLang="zh-CN" sz="23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宋体" panose="02010600030101010101" pitchFamily="2" charset="-122"/>
                          </a:endParaRPr>
                        </a:p>
                      </a:txBody>
                      <a:tcPr marL="86765" marR="86765" marT="43382" marB="43382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54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3281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10735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5.2-4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6BB710F-CF7F-4DBC-A7E7-37435F16430A}"/>
              </a:ext>
            </a:extLst>
          </p:cNvPr>
          <p:cNvSpPr/>
          <p:nvPr/>
        </p:nvSpPr>
        <p:spPr>
          <a:xfrm>
            <a:off x="107504" y="548680"/>
            <a:ext cx="92890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dirty="0">
                <a:latin typeface="Times New Roman" panose="02020603050405020304" pitchFamily="18" charset="0"/>
              </a:rPr>
              <a:t>【例</a:t>
            </a:r>
            <a:r>
              <a:rPr lang="en-US" altLang="zh-CN" dirty="0">
                <a:latin typeface="Times New Roman" panose="02020603050405020304" pitchFamily="18" charset="0"/>
              </a:rPr>
              <a:t>5.2-4</a:t>
            </a:r>
            <a:r>
              <a:rPr lang="zh-CN" altLang="zh-CN" dirty="0">
                <a:latin typeface="Times New Roman" panose="02020603050405020304" pitchFamily="18" charset="0"/>
              </a:rPr>
              <a:t>】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clf;t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=0:pi/50:2*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pi;y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=sin(t);plot(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t,y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axis([0,2*pi,-1.2,1.2])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text(pi/2,1,...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fontsize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{16}\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leftarrow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itsin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(t)\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fontname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隶书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极大值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title('y=sin(t)'),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xlabel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('t'),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ylabel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('y')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D9393A-17BD-4A67-B9CB-427D47185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518" y="2580005"/>
            <a:ext cx="517496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8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5.2-5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CB7C51-B7C9-49A6-8D1A-A9DB71FA9837}"/>
              </a:ext>
            </a:extLst>
          </p:cNvPr>
          <p:cNvSpPr/>
          <p:nvPr/>
        </p:nvSpPr>
        <p:spPr>
          <a:xfrm>
            <a:off x="35496" y="899592"/>
            <a:ext cx="910850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dirty="0">
                <a:latin typeface="Times New Roman" panose="02020603050405020304" pitchFamily="18" charset="0"/>
              </a:rPr>
              <a:t>【例</a:t>
            </a:r>
            <a:r>
              <a:rPr lang="en-US" altLang="zh-CN" dirty="0">
                <a:latin typeface="Times New Roman" panose="02020603050405020304" pitchFamily="18" charset="0"/>
              </a:rPr>
              <a:t>5.2-5</a:t>
            </a:r>
            <a:r>
              <a:rPr lang="zh-CN" altLang="zh-CN" dirty="0">
                <a:latin typeface="Times New Roman" panose="02020603050405020304" pitchFamily="18" charset="0"/>
              </a:rPr>
              <a:t>】（图</a:t>
            </a:r>
            <a:r>
              <a:rPr lang="en-US" altLang="zh-CN" dirty="0">
                <a:latin typeface="Times New Roman" panose="02020603050405020304" pitchFamily="18" charset="0"/>
              </a:rPr>
              <a:t>5.2-5 </a:t>
            </a:r>
            <a:r>
              <a:rPr lang="zh-CN" altLang="zh-CN" dirty="0">
                <a:latin typeface="Times New Roman" panose="02020603050405020304" pitchFamily="18" charset="0"/>
              </a:rPr>
              <a:t>）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clf;t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=6*pi*(0:100)/100;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y=1-exp(-0.3*t).*cos(0.7*t);	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1-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衰减函数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周期函数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plot(t,y,'r-','LineWidth',3)	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磅红色实线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hold on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=t(find(abs(y-1)&gt;0.05));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=max(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);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寻找偏离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超过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0.05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的最右端点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plot(ts,0.95,'bo','MarkerSize',10)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蓝色空心圈标注此点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hold off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axis([-inf,6*pi,0.6,inf])	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横坐标下限与纵坐标上限自动生成，并不是无穷大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set(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gca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Xtick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',[2*pi,4*pi,6*pi],'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Ytick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',[0.95,1,1.05,max(y)])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另一种设置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轴与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轴刻度的位置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set(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gca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XtickLabel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',{'2*pi';'4*pi';'6*pi'})	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轴对应位置的刻度名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set(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gca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YtickLabel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',{'0.95';'1';'1.05';'max(y)'})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轴对应位置的刻度名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grid on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5.2-5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60C282-AC08-4C15-8F3A-2B83EB783091}"/>
              </a:ext>
            </a:extLst>
          </p:cNvPr>
          <p:cNvSpPr/>
          <p:nvPr/>
        </p:nvSpPr>
        <p:spPr>
          <a:xfrm>
            <a:off x="179512" y="855287"/>
            <a:ext cx="885698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text(13.5,1.2,'\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fontsize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{12}{\alpha}=0.3')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text(13.5,1.1,'\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fontsize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{12}{\omega}=0.7')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右上角显示参数的设定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cell_string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{1}='\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fontsize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{12}\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uparrow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';	%&lt;15&gt;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cell_string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{2}='\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fontsize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{16} 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fontname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隶书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镇定时间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';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cell_string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{3}='\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fontsize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{6}  ';%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6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磅空行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		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cell_string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{4}=['\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fontsize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{14}\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rmt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_{s} = ' num2str(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)];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显示对应的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值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text(ts,0.85,cell_string,'Color','b','HorizontalAlignment','Center')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圆圈下方蓝色文本提示，水平对齐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居中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						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title('\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fontsize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{14}\it y = 1 - e^{ -\alpha t}cos{\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omegat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}')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omegat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不打空格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MATLAB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也可以识别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打了会加额外空格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Latex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不行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xlabel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fontsize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{14} 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bft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rightarrow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		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ylabel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fontsize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{14} 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bfy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rightarrow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	 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9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5.2-5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0DFA83-3BEF-4BFF-9CE3-E9859FDC0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01" y="905777"/>
            <a:ext cx="7378397" cy="575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4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hold on/off 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实现多层叠绘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5.2-6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C8595E-C11E-48EB-A1A2-12CFEFF40A3B}"/>
              </a:ext>
            </a:extLst>
          </p:cNvPr>
          <p:cNvSpPr/>
          <p:nvPr/>
        </p:nvSpPr>
        <p:spPr>
          <a:xfrm>
            <a:off x="179512" y="847578"/>
            <a:ext cx="88569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dirty="0">
                <a:latin typeface="Times New Roman" panose="02020603050405020304" pitchFamily="18" charset="0"/>
              </a:rPr>
              <a:t>【例</a:t>
            </a:r>
            <a:r>
              <a:rPr lang="en-US" altLang="zh-CN" dirty="0">
                <a:latin typeface="Times New Roman" panose="02020603050405020304" pitchFamily="18" charset="0"/>
              </a:rPr>
              <a:t>5.2-6</a:t>
            </a:r>
            <a:r>
              <a:rPr lang="zh-CN" altLang="zh-CN" dirty="0">
                <a:latin typeface="Times New Roman" panose="02020603050405020304" pitchFamily="18" charset="0"/>
              </a:rPr>
              <a:t>】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t=2*pi*(0:20)/20; y=cos(t).*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(-0.4*t);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stem(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t,y,'g','Color','k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'); hold on 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颜色在后面的设定中被改为黑色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stairs(t,y,':r','LineWidth',3),hold off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红色阶梯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legend('\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fontsize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{14}\it stem','\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fontsize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{14}\it stairs')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box on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FADF9A-1756-479C-95B2-96FE73E8C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384" y="2348880"/>
            <a:ext cx="5855232" cy="44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4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plotyy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实现双纵坐标视图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5.2-7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B50A3D3-BCE2-40CE-8B69-289ADE8D82AF}"/>
                  </a:ext>
                </a:extLst>
              </p:cNvPr>
              <p:cNvSpPr/>
              <p:nvPr/>
            </p:nvSpPr>
            <p:spPr>
              <a:xfrm>
                <a:off x="296652" y="980728"/>
                <a:ext cx="8739844" cy="5355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zh-CN" altLang="zh-CN" dirty="0">
                    <a:latin typeface="Times New Roman" panose="02020603050405020304" pitchFamily="18" charset="0"/>
                  </a:rPr>
                  <a:t>【例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5.2-7</a:t>
                </a:r>
                <a:r>
                  <a:rPr lang="zh-CN" altLang="zh-CN" dirty="0">
                    <a:latin typeface="Times New Roman" panose="02020603050405020304" pitchFamily="18" charset="0"/>
                  </a:rPr>
                  <a:t>】</a:t>
                </a:r>
                <a:r>
                  <a:rPr lang="en-US" altLang="zh-CN" b="1" dirty="0" err="1">
                    <a:latin typeface="等线" panose="02010600030101010101" pitchFamily="2" charset="-122"/>
                    <a:ea typeface="等线" panose="02010600030101010101" pitchFamily="2" charset="-122"/>
                  </a:rPr>
                  <a:t>plotyy</a:t>
                </a:r>
                <a:r>
                  <a:rPr lang="zh-CN" altLang="en-US" b="1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的用法格式请参见课本</a:t>
                </a:r>
                <a:endParaRPr lang="zh-CN" altLang="zh-CN" sz="2000" b="1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clf;dx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=0.1;x=0:dx:4;y=x.*sin(x);	%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func>
                      <m:func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func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𝟒</m:t>
                    </m:r>
                  </m:oMath>
                </a14:m>
                <a:r>
                  <a:rPr lang="zh-CN" altLang="en-US" b="1" i="1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41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点采样</a:t>
                </a:r>
                <a:endParaRPr lang="zh-CN" altLang="zh-CN" b="1" dirty="0">
                  <a:solidFill>
                    <a:srgbClr val="008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en-US" altLang="zh-CN" b="1" dirty="0">
                  <a:solidFill>
                    <a:srgbClr val="008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s=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cumtrapz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(y)*dx;		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梯形法求积分</a:t>
                </a:r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a=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plotyy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x,y,x,s,'stem','plot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');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原始函数杆图，积分函数曲线图</a:t>
                </a:r>
                <a:endParaRPr lang="en-US" altLang="zh-CN" b="1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text(0.5,1.5,'\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fontsize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{14}\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ity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xsinx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')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文本显示被积函数</a:t>
                </a:r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en-US" altLang="zh-CN" b="1" dirty="0">
                  <a:solidFill>
                    <a:srgbClr val="008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sint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='{\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fontsize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{16}\int_{\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fontsize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{8}0}^{  x}}';	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积分号及被积函数的字符串显示</a:t>
                </a:r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ss=['\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fontsize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{14}\its=',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sint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,'\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fontsize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{14}\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itxsinxdx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'];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整合的定积分表达式的字符串显示</a:t>
                </a:r>
                <a:endParaRPr lang="en-US" altLang="zh-CN" b="1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text(2.5,3.5,ss)			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set(get(a(1),'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Ylabel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'),'String','</a:t>
                </a:r>
                <a:r>
                  <a:rPr lang="zh-CN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被积函数 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\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ity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xsinx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')	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左侧的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轴标签</a:t>
                </a:r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set(get(a(2),'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Ylabel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'),'String',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ss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右侧的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轴标签</a:t>
                </a:r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xlabel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('x')  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B50A3D3-BCE2-40CE-8B69-289ADE8D82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52" y="980728"/>
                <a:ext cx="8739844" cy="5355312"/>
              </a:xfrm>
              <a:prstGeom prst="rect">
                <a:avLst/>
              </a:prstGeom>
              <a:blipFill>
                <a:blip r:embed="rId3"/>
                <a:stretch>
                  <a:fillRect l="-628" t="-1025" r="-279" b="-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48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5.2-7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706112-267B-4299-AEE7-739B31634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0" y="836712"/>
            <a:ext cx="7893559" cy="585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39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385" y="-171400"/>
            <a:ext cx="8254410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第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15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周作业在纸上手写完成（下周上课交）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C0063-0D38-45C3-A014-EABEF14E3AED}"/>
              </a:ext>
            </a:extLst>
          </p:cNvPr>
          <p:cNvSpPr/>
          <p:nvPr/>
        </p:nvSpPr>
        <p:spPr>
          <a:xfrm>
            <a:off x="251520" y="971600"/>
            <a:ext cx="84386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Q1.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习题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4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第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17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题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写出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MATLAB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源代码与运行结果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）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2B49A7C-D3E8-4ACF-B7A9-D315157D3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174" y="2884337"/>
            <a:ext cx="720507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378E7C7-CA5A-4E0C-A344-5A8DDD4DD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96" y="1409009"/>
            <a:ext cx="8598808" cy="14111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3AD5D24-84EC-4829-929C-C9B09CB95435}"/>
                  </a:ext>
                </a:extLst>
              </p:cNvPr>
              <p:cNvSpPr/>
              <p:nvPr/>
            </p:nvSpPr>
            <p:spPr>
              <a:xfrm>
                <a:off x="225910" y="2884337"/>
                <a:ext cx="8438666" cy="3508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Q2.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设信号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𝒙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𝒕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)=</m:t>
                    </m:r>
                    <m:sSup>
                      <m:sSup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𝝅</m:t>
                                </m:r>
                              </m:e>
                            </m:rad>
                          </m:den>
                        </m:f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𝒆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sz="2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𝝈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𝒕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𝟐</m:t>
                            </m:r>
                          </m:sup>
                        </m:sSup>
                      </m:sup>
                    </m:sSup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,−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𝟐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≤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𝒕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≤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𝟐</m:t>
                    </m:r>
                  </m:oMath>
                </a14:m>
                <a:r>
                  <a:rPr lang="en-US" altLang="zh-CN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𝒚</m:t>
                    </m:r>
                    <m:d>
                      <m:dPr>
                        <m:ctrlPr>
                          <a:rPr lang="en-US" altLang="zh-CN" sz="24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𝒕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</m:ctrlPr>
                          </m:eqArrPr>
                          <m:e>
                            <m:r>
                              <a:rPr lang="en-US" altLang="zh-CN" sz="24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𝟏</m:t>
                            </m:r>
                            <m:r>
                              <a:rPr lang="en-US" altLang="zh-CN" sz="24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,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1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altLang="zh-CN" sz="24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≤</m:t>
                            </m:r>
                            <m:r>
                              <a:rPr lang="en-US" altLang="zh-CN" sz="24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𝟏</m:t>
                            </m:r>
                          </m:e>
                          <m:e>
                            <m:r>
                              <a:rPr lang="en-US" altLang="zh-CN" sz="24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𝟎</m:t>
                            </m:r>
                            <m:r>
                              <a:rPr lang="en-US" altLang="zh-CN" sz="24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,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1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altLang="zh-CN" sz="24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&gt;</m:t>
                            </m:r>
                            <m:r>
                              <a:rPr lang="en-US" altLang="zh-CN" sz="2400" b="1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𝟏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为矩形脉冲函数，现用数值方法模拟两个具有紧支集函数的卷积结果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,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采样步长设置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𝟏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×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𝟏</m:t>
                    </m:r>
                    <m:sSup>
                      <m:sSup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𝟎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−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，而参数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𝝈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𝟓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。写出你定义“离散化”的数字信号以及计算离散卷积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𝒙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𝒕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∗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𝒚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𝒕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的代码。（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仅需提供代码和必要注释，无需写出绘图结果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）根据你的计算结果，一个光滑信号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𝒙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𝒕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与粗糙信号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𝒚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𝒕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的卷积结果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𝒙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𝒕</m:t>
                        </m:r>
                      </m:e>
                    </m:d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∗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𝒚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(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𝒕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是光滑的还是粗糙的？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𝝈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→+∞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𝒙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𝒕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∗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𝒚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𝒕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会有什么变化，请尝试解释之。</a:t>
                </a:r>
                <a:endParaRPr lang="en-US" altLang="zh-CN" sz="2400" b="1" dirty="0">
                  <a:solidFill>
                    <a:prstClr val="black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3AD5D24-84EC-4829-929C-C9B09CB95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10" y="2884337"/>
                <a:ext cx="8438666" cy="3508781"/>
              </a:xfrm>
              <a:prstGeom prst="rect">
                <a:avLst/>
              </a:prstGeom>
              <a:blipFill>
                <a:blip r:embed="rId4"/>
                <a:stretch>
                  <a:fillRect l="-650" r="-4769" b="-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929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52B49A7C-D3E8-4ACF-B7A9-D315157D3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174" y="2884337"/>
            <a:ext cx="720507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1091413-57AB-4FDC-B05D-D883D62C3350}"/>
                  </a:ext>
                </a:extLst>
              </p:cNvPr>
              <p:cNvSpPr/>
              <p:nvPr/>
            </p:nvSpPr>
            <p:spPr>
              <a:xfrm>
                <a:off x="248471" y="1052736"/>
                <a:ext cx="8306015" cy="5278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Q3.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若要使用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MATLAB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绘制二维散点图，需要调用哪个函数？</a:t>
                </a:r>
                <a:endParaRPr lang="en-US" altLang="zh-CN" sz="24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endParaRPr lang="en-US" altLang="zh-CN" sz="24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endParaRPr lang="en-US" altLang="zh-CN" sz="24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（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1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）尝试搜索得到这个答案。并简单的解释对应函数的用法。</a:t>
                </a:r>
                <a:endParaRPr lang="en-US" altLang="zh-CN" sz="24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endParaRPr lang="en-US" altLang="zh-CN" sz="24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（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2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）读取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”W15Q3.mat”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文件，矩阵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score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里面包含两列信息，分别代表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16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级部分同学的平时成绩与期末成绩，每一行对应一名学生，尝试对平时成绩和期末成绩作为两个维度来绘制二维散点图，然后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根据总评成绩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𝟎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.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𝟒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×</m:t>
                    </m:r>
                    <m:r>
                      <a:rPr lang="zh-CN" alt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平时成绩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+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𝟎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.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𝟔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×</m:t>
                    </m:r>
                    <m:r>
                      <a:rPr lang="zh-CN" alt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期末成绩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来调整散点的颜色变化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。并给这个散点图加上合适的横纵坐标标签以及绘图标题。也可用自己的方式美化绘图效果（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只需提供代码和必要注释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）</a:t>
                </a:r>
                <a:endParaRPr lang="en-US" altLang="zh-CN" sz="24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1091413-57AB-4FDC-B05D-D883D62C3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71" y="1052736"/>
                <a:ext cx="8306015" cy="5278368"/>
              </a:xfrm>
              <a:prstGeom prst="rect">
                <a:avLst/>
              </a:prstGeom>
              <a:blipFill>
                <a:blip r:embed="rId3"/>
                <a:stretch>
                  <a:fillRect l="-661" t="-924" r="-881" b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41A00CBD-9686-44DE-A3E4-42499BC10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85" y="-171400"/>
            <a:ext cx="8254410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第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15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周作业在纸上手写完成（下周上课交）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415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3428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4.4-1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1C32730-F6CF-43E3-9BE5-76A8B0F69562}"/>
                  </a:ext>
                </a:extLst>
              </p:cNvPr>
              <p:cNvSpPr/>
              <p:nvPr/>
            </p:nvSpPr>
            <p:spPr>
              <a:xfrm>
                <a:off x="100638" y="1844824"/>
                <a:ext cx="9043362" cy="48137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zh-CN" altLang="zh-CN" dirty="0">
                    <a:latin typeface="Times New Roman" panose="02020603050405020304" pitchFamily="18" charset="0"/>
                  </a:rPr>
                  <a:t>【例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4.4-1</a:t>
                </a:r>
                <a:r>
                  <a:rPr lang="zh-CN" altLang="zh-CN" dirty="0">
                    <a:latin typeface="Times New Roman" panose="02020603050405020304" pitchFamily="18" charset="0"/>
                  </a:rPr>
                  <a:t>】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多项式带余除法实例</a:t>
                </a:r>
                <a:endParaRPr lang="en-US" altLang="zh-CN" b="1" dirty="0">
                  <a:solidFill>
                    <a:srgbClr val="008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format rat				 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分数表示数值</a:t>
                </a:r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p1=conv([1,0,2],conv([1,4],[1,1]));%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计算分子多项式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)(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𝒔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𝟒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)(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𝒔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p2=[1 0 1 1];			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分母多项式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𝒔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en-US" altLang="zh-CN" b="1" dirty="0">
                  <a:solidFill>
                    <a:srgbClr val="008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q,r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]=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deconv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(p1,p2);	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带余除法的计算</a:t>
                </a:r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cq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='</a:t>
                </a:r>
                <a:r>
                  <a:rPr lang="zh-CN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商多项式为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 '; 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cr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='</a:t>
                </a:r>
                <a:r>
                  <a:rPr lang="zh-CN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余多项式为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 ';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disp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([cq,poly2str(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q,'s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')]),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disp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([cr,poly2str(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r,'s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')])		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zh-CN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商多项式为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    s + 5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zh-CN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余多项式为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    5 s^2 + 4 s + 3 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latin typeface="Times New Roman" panose="02020603050405020304" pitchFamily="18" charset="0"/>
                  </a:rPr>
                  <a:t> </a:t>
                </a:r>
                <a:endParaRPr lang="zh-CN" altLang="zh-CN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qp2=conv(q,p2);			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回代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pp1=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商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分母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+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余式</a:t>
                </a:r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pp1=qp2+r; 					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en-US" altLang="zh-CN" b="1" dirty="0">
                  <a:solidFill>
                    <a:srgbClr val="008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pp1==p1  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向量元素逐一比对，每一个相同则有一个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，五个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代表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pp1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与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p1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完全相同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 err="1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ans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=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    1     1     1     1     1 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1C32730-F6CF-43E3-9BE5-76A8B0F69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8" y="1844824"/>
                <a:ext cx="9043362" cy="4813754"/>
              </a:xfrm>
              <a:prstGeom prst="rect">
                <a:avLst/>
              </a:prstGeom>
              <a:blipFill>
                <a:blip r:embed="rId3"/>
                <a:stretch>
                  <a:fillRect l="-607" t="-1394" b="-1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D815748F-B9D2-43CB-A246-3335A812BC6E}"/>
              </a:ext>
            </a:extLst>
          </p:cNvPr>
          <p:cNvSpPr/>
          <p:nvPr/>
        </p:nvSpPr>
        <p:spPr>
          <a:xfrm>
            <a:off x="318744" y="908720"/>
            <a:ext cx="83391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poly2str(</a:t>
            </a: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a,'s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')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将以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向量元素为系数，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s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为自变量生成多项式字符串，按降幂顺序排列。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264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81502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不用交的作业（重要）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0C354C-F3AF-4E9C-B08D-501D997AC2D8}"/>
              </a:ext>
            </a:extLst>
          </p:cNvPr>
          <p:cNvSpPr/>
          <p:nvPr/>
        </p:nvSpPr>
        <p:spPr>
          <a:xfrm>
            <a:off x="251520" y="980728"/>
            <a:ext cx="8438666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将今天讲过的例题尝试自己键入并运行一遍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复习与巩固各种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plot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的方式与技巧。并且结合基于符号函数或匿名函数的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ezplot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与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fplot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进行分析与对比。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结合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Latex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的编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尤其是红色字体的“重点记忆”符号（属于考点）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码特点，温习各种标识字母与数学符号。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课本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习题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19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题，习题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1,2,3,4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题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请自行阅读、思考、测试完成。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867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感谢同学们认真听课</a:t>
            </a:r>
            <a:r>
              <a:rPr lang="en-US" altLang="zh-CN" sz="6000" i="0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!</a:t>
            </a:r>
            <a:endParaRPr lang="zh-CN" altLang="en-US" sz="6000" i="0" dirty="0">
              <a:solidFill>
                <a:srgbClr val="00B0F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7664" y="3446615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47546"/>
                </a:solidFill>
                <a:effectLst/>
                <a:uLnTx/>
                <a:uFillTx/>
                <a:latin typeface="Calibri" pitchFamily="34" charset="0"/>
                <a:ea typeface="黑体" panose="02010609060101010101" pitchFamily="49" charset="-122"/>
                <a:cs typeface="Calibri" pitchFamily="34" charset="0"/>
              </a:rPr>
              <a:t>欢迎同学们积极提问、交流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1255" y="460653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47546"/>
                </a:solidFill>
                <a:effectLst/>
                <a:uLnTx/>
                <a:uFillTx/>
                <a:latin typeface="Calibri" pitchFamily="34" charset="0"/>
                <a:ea typeface="黑体" panose="02010609060101010101" pitchFamily="49" charset="-122"/>
                <a:cs typeface="Calibri" pitchFamily="34" charset="0"/>
                <a:hlinkClick r:id="rId2"/>
              </a:rPr>
              <a:t>sysumatlab@163.com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47546"/>
                </a:solidFill>
                <a:effectLst/>
                <a:uLnTx/>
                <a:uFillTx/>
                <a:latin typeface="Calibri" pitchFamily="34" charset="0"/>
                <a:ea typeface="黑体" panose="02010609060101010101" pitchFamily="49" charset="-122"/>
                <a:cs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4153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3428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4.4-2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477FFD-B51B-4251-B93D-930C1A69DFEA}"/>
              </a:ext>
            </a:extLst>
          </p:cNvPr>
          <p:cNvSpPr/>
          <p:nvPr/>
        </p:nvSpPr>
        <p:spPr>
          <a:xfrm>
            <a:off x="279243" y="836712"/>
            <a:ext cx="885698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dirty="0">
                <a:latin typeface="Times New Roman" panose="02020603050405020304" pitchFamily="18" charset="0"/>
              </a:rPr>
              <a:t>【例</a:t>
            </a:r>
            <a:r>
              <a:rPr lang="en-US" altLang="zh-CN" dirty="0">
                <a:latin typeface="Times New Roman" panose="02020603050405020304" pitchFamily="18" charset="0"/>
              </a:rPr>
              <a:t> 4.4-2</a:t>
            </a:r>
            <a:r>
              <a:rPr lang="zh-CN" altLang="zh-CN" dirty="0">
                <a:latin typeface="Times New Roman" panose="02020603050405020304" pitchFamily="18" charset="0"/>
              </a:rPr>
              <a:t>】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format short, A=[11 12 13;14 15 16;17 18 19];		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PA=poly(A)  		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求矩阵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的特征多项式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PA = 1.0000  -45.0000  -18.0000    0.0000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PPA=poly2str(PA,'s') 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字符串式显示多项式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PPA = s^3 - 45 s^2 - 18 s + 1.6206e-014</a:t>
            </a:r>
            <a:r>
              <a:rPr lang="en-US" altLang="zh-CN" dirty="0">
                <a:solidFill>
                  <a:srgbClr val="FF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 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eig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 =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45.3965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-0.3965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0.0000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r=roots(PA);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特征多项式的根与特征值相同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(r=s)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 = length(PA);	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多项式次数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+1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AA =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diag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(ones(1,n-2,class(PA)),-1);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用长度为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n-2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的向量生成一个向下平移一行的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(n-1)X(n-1)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维矩阵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AA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AA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  0   	      0         0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	  1         0         0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 0         1         0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22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3428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4.4-2,3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8CF616B-C9F6-4077-A0F9-E9C0C63E9069}"/>
              </a:ext>
            </a:extLst>
          </p:cNvPr>
          <p:cNvSpPr/>
          <p:nvPr/>
        </p:nvSpPr>
        <p:spPr>
          <a:xfrm>
            <a:off x="323528" y="908720"/>
            <a:ext cx="849694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AA(1,:) = -PA(2:n) ./ PA(1);AA  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第一行减掉了特征多项式后三个系数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AA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45.0000   18.0000   -0.0000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1.0000         0         0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 0    1.0000         0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eig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(AA);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 	   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该矩阵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AA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的特征多项式与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PA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相同，特征值也相同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ans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  45.3965   -0.3965   0.0000</a:t>
            </a:r>
            <a:r>
              <a:rPr lang="en-US" altLang="zh-CN" dirty="0">
                <a:solidFill>
                  <a:srgbClr val="FF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 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dirty="0">
                <a:latin typeface="Times New Roman" panose="02020603050405020304" pitchFamily="18" charset="0"/>
              </a:rPr>
              <a:t>【例</a:t>
            </a:r>
            <a:r>
              <a:rPr lang="en-US" altLang="zh-CN" dirty="0">
                <a:latin typeface="Times New Roman" panose="02020603050405020304" pitchFamily="18" charset="0"/>
              </a:rPr>
              <a:t> 4.4-3</a:t>
            </a:r>
            <a:r>
              <a:rPr lang="zh-CN" altLang="zh-CN" dirty="0">
                <a:latin typeface="Times New Roman" panose="02020603050405020304" pitchFamily="18" charset="0"/>
              </a:rPr>
              <a:t>】</a:t>
            </a:r>
            <a:r>
              <a:rPr lang="zh-CN" altLang="en-US" dirty="0">
                <a:latin typeface="Times New Roman" panose="02020603050405020304" pitchFamily="18" charset="0"/>
              </a:rPr>
              <a:t>构造特征根的多项式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R=[-0.5,-0.3+0.4*i,-0.3-0.4*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];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三个特征根，复根需有共轭复数对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P=poly(R)	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生成对应的多项式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1.0000    1.1000    0.5500    0.1250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PR=real(P)  	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取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的实部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PR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1.0000    1.1000    0.5500    0.1250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PPR=poly2str(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PR,'x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  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转为多项式字符串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PPR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x^3 + 1.1 x^2 + 0.55 x + 0.125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9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3428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  <a:hlinkClick r:id="rId3" action="ppaction://hlinkfile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  <a:hlinkClick r:id="rId3" action="ppaction://hlinkfile"/>
              </a:rPr>
              <a:t>4.4-4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0A27625-37EC-4ADA-AB4E-F51B2C73158C}"/>
              </a:ext>
            </a:extLst>
          </p:cNvPr>
          <p:cNvSpPr/>
          <p:nvPr/>
        </p:nvSpPr>
        <p:spPr>
          <a:xfrm>
            <a:off x="251520" y="620688"/>
            <a:ext cx="783061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sz="2000" dirty="0">
                <a:latin typeface="Times New Roman" panose="02020603050405020304" pitchFamily="18" charset="0"/>
              </a:rPr>
              <a:t>【例</a:t>
            </a:r>
            <a:r>
              <a:rPr lang="en-US" altLang="zh-CN" sz="2000" dirty="0">
                <a:latin typeface="Times New Roman" panose="02020603050405020304" pitchFamily="18" charset="0"/>
              </a:rPr>
              <a:t> 4.4-4</a:t>
            </a:r>
            <a:r>
              <a:rPr lang="zh-CN" altLang="zh-CN" sz="2000" dirty="0">
                <a:latin typeface="Times New Roman" panose="02020603050405020304" pitchFamily="18" charset="0"/>
              </a:rPr>
              <a:t>】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p=[1,2,3];				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poly2str(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p,'x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定义多项式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p(x)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sz="2000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ans</a:t>
            </a:r>
            <a:r>
              <a:rPr lang="en-US" altLang="zh-CN" sz="200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sz="20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sz="200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x^2 + 2 x + 3</a:t>
            </a:r>
            <a:endParaRPr lang="zh-CN" altLang="zh-CN" sz="20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X=[1,2;3,4]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定义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2X2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矩阵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1     2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3     4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va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=X.^2+2*X+3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对应元素代入多项式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p(x)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va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6    11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18    27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Va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polyval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p,X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等价的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MATLAB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函数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polyval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Va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6    11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18    27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7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3428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4.4-4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EAFF724-BBDA-47A4-BD79-2CC4EF6FC90B}"/>
              </a:ext>
            </a:extLst>
          </p:cNvPr>
          <p:cNvSpPr/>
          <p:nvPr/>
        </p:nvSpPr>
        <p:spPr>
          <a:xfrm>
            <a:off x="323528" y="836712"/>
            <a:ext cx="799288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=X^2+2*X+3*eye(2)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将矩阵整体代入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p(x)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vm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12    14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21    33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polyvalm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p,X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		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等价的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MATLAB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函数</a:t>
            </a:r>
            <a:endParaRPr lang="zh-CN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Vm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12    14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21    33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 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cp=poly(X);poly2str(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cp,'x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获取并显示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的特征多项式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ans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x^2 - 5 x - 2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cpXa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polyval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cp,X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代入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的元素，得到结果矩阵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cpXa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-6    -8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-8    -6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cpX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polyvalm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cp,X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整体代入验证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H-C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定理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cpX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1.0e-015 *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0.2220         0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 0    0.2220</a:t>
            </a:r>
            <a:r>
              <a:rPr lang="en-US" altLang="zh-CN" dirty="0">
                <a:solidFill>
                  <a:srgbClr val="FF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00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3428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有限长向量卷积函数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conv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B845CD2-1062-4D0B-9D1E-3361B3153770}"/>
                  </a:ext>
                </a:extLst>
              </p:cNvPr>
              <p:cNvSpPr/>
              <p:nvPr/>
            </p:nvSpPr>
            <p:spPr>
              <a:xfrm>
                <a:off x="318744" y="908720"/>
                <a:ext cx="8339199" cy="2365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lang="zh-CN" altLang="en-US" sz="2400" b="1" dirty="0"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𝒂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Courier New" panose="02070309020205020404" pitchFamily="49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𝒃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=[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Courier New" panose="02070309020205020404" pitchFamily="49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]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幼圆" panose="02010509060101010101" pitchFamily="49" charset="-122"/>
                        <a:cs typeface="Courier New" panose="02070309020205020404" pitchFamily="49" charset="0"/>
                      </a:rPr>
                      <m:t>，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类似于刚才多项式乘法的例子，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conv(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a,b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)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函数将返回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𝒂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∗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𝒃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的向量，即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𝒂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∗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𝒃</m:t>
                              </m:r>
                            </m:e>
                          </m:d>
                        </m:e>
                        <m:sub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𝒌</m:t>
                          </m:r>
                        </m:sub>
                      </m:sSub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</m:ctrlPr>
                        </m:naryPr>
                        <m:sub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𝒊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=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𝒌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−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𝟏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𝒌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−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</a:rPr>
                        <m:t>,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</a:rPr>
                        <m:t>𝟐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</a:rPr>
                        <m:t>≤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</a:rPr>
                        <m:t>𝒌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</a:rPr>
                        <m:t>≤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</a:rPr>
                        <m:t>𝒎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</a:rPr>
                        <m:t>+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</a:rPr>
                        <m:t>𝒏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</a:rPr>
                        <m:t>,</m:t>
                      </m:r>
                    </m:oMath>
                  </m:oMathPara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tabLst/>
                  <a:defRPr/>
                </a:pP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这里补充定义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∀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𝒊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&gt;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𝒊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,∀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𝒋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&gt;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𝒃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𝒋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𝟎</m:t>
                    </m:r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B845CD2-1062-4D0B-9D1E-3361B31537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44" y="908720"/>
                <a:ext cx="8339199" cy="2365328"/>
              </a:xfrm>
              <a:prstGeom prst="rect">
                <a:avLst/>
              </a:prstGeom>
              <a:blipFill>
                <a:blip r:embed="rId3"/>
                <a:stretch>
                  <a:fillRect l="-1096" t="-2835" r="-365" b="-2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5B39715-3C85-470A-834B-604C6AF9DCFC}"/>
                  </a:ext>
                </a:extLst>
              </p:cNvPr>
              <p:cNvSpPr/>
              <p:nvPr/>
            </p:nvSpPr>
            <p:spPr>
              <a:xfrm>
                <a:off x="318744" y="3335023"/>
                <a:ext cx="871775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conv(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a,b</a:t>
                </a:r>
                <a:r>
                  <a:rPr lang="en-US" altLang="zh-CN" sz="2400" b="1" dirty="0">
                    <a:solidFill>
                      <a:schemeClr val="accent2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,'same'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)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将返回一个长度等于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𝒏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的卷积结果，即</a:t>
                </a: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截取上述卷积结果中间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𝒏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个元素的结果，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常用于信号或图像处理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问题。若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3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个选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2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个，则默认选择后两个。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5B39715-3C85-470A-834B-604C6AF9D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44" y="3335023"/>
                <a:ext cx="8717752" cy="1200329"/>
              </a:xfrm>
              <a:prstGeom prst="rect">
                <a:avLst/>
              </a:prstGeom>
              <a:blipFill>
                <a:blip r:embed="rId4"/>
                <a:stretch>
                  <a:fillRect l="-629" t="-7107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9F590AE-48E5-480F-BCD2-B5F115D04C25}"/>
                  </a:ext>
                </a:extLst>
              </p:cNvPr>
              <p:cNvSpPr/>
              <p:nvPr/>
            </p:nvSpPr>
            <p:spPr>
              <a:xfrm>
                <a:off x="318744" y="4594393"/>
                <a:ext cx="871775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conv(</a:t>
                </a:r>
                <a:r>
                  <a:rPr kumimoji="0" lang="en-US" altLang="zh-CN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a,b</a:t>
                </a:r>
                <a:r>
                  <a:rPr lang="en-US" altLang="zh-CN" sz="2400" b="1" dirty="0">
                    <a:solidFill>
                      <a:schemeClr val="accent2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,'valid'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)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将返回一个长度等于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𝒏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−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𝒎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+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𝟏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的卷积结果，即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仅包含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𝒃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的全部元素参与卷积的中间项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</a:rPr>
                  <a:t>。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9F590AE-48E5-480F-BCD2-B5F115D04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44" y="4594393"/>
                <a:ext cx="8717752" cy="830997"/>
              </a:xfrm>
              <a:prstGeom prst="rect">
                <a:avLst/>
              </a:prstGeom>
              <a:blipFill>
                <a:blip r:embed="rId5"/>
                <a:stretch>
                  <a:fillRect l="-629" t="-10294" r="-140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6A619AFE-4E0A-4C52-867F-CE4AA60576BE}"/>
              </a:ext>
            </a:extLst>
          </p:cNvPr>
          <p:cNvSpPr/>
          <p:nvPr/>
        </p:nvSpPr>
        <p:spPr>
          <a:xfrm>
            <a:off x="318744" y="5484431"/>
            <a:ext cx="8717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d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econv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为反卷积函数。卷积运算之前对于边界条件的处理有时需要跟实际问题相结合。具体方法有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填充（默认），对称延拓，复制延拓，周期延拓等。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554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54"/>
  <p:tag name="DEFAULTHEIGHT" val="383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极目远眺">
  <a:themeElements>
    <a:clrScheme name="极目远眺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极目远眺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极目远眺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10491</TotalTime>
  <Words>5675</Words>
  <Application>Microsoft Office PowerPoint</Application>
  <PresentationFormat>全屏显示(4:3)</PresentationFormat>
  <Paragraphs>792</Paragraphs>
  <Slides>41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41</vt:i4>
      </vt:variant>
    </vt:vector>
  </HeadingPairs>
  <TitlesOfParts>
    <vt:vector size="59" baseType="lpstr">
      <vt:lpstr>微软雅黑</vt:lpstr>
      <vt:lpstr>宋体</vt:lpstr>
      <vt:lpstr>等线</vt:lpstr>
      <vt:lpstr>Arial Narrow</vt:lpstr>
      <vt:lpstr>Franklin Gothic Book</vt:lpstr>
      <vt:lpstr>Perpetua</vt:lpstr>
      <vt:lpstr>幼圆</vt:lpstr>
      <vt:lpstr>Calibri</vt:lpstr>
      <vt:lpstr>Times New Roman</vt:lpstr>
      <vt:lpstr>Franklin Gothic Medium</vt:lpstr>
      <vt:lpstr>Wingdings</vt:lpstr>
      <vt:lpstr>Courier New</vt:lpstr>
      <vt:lpstr>Cambria Math</vt:lpstr>
      <vt:lpstr>Arial</vt:lpstr>
      <vt:lpstr>Wingdings 2</vt:lpstr>
      <vt:lpstr>极目远眺</vt:lpstr>
      <vt:lpstr>Equity</vt:lpstr>
      <vt:lpstr>暗香扑面</vt:lpstr>
      <vt:lpstr>数学实验与数学软件 </vt:lpstr>
      <vt:lpstr>MATLAB多项式表示与运算</vt:lpstr>
      <vt:lpstr>MATLAB多项式表示与运算</vt:lpstr>
      <vt:lpstr>例4.4-1</vt:lpstr>
      <vt:lpstr>例4.4-2</vt:lpstr>
      <vt:lpstr>例4.4-2,3</vt:lpstr>
      <vt:lpstr>例4.4-4</vt:lpstr>
      <vt:lpstr>例4.4-4</vt:lpstr>
      <vt:lpstr>MATLAB有限长向量卷积函数conv</vt:lpstr>
      <vt:lpstr>例4.4-7</vt:lpstr>
      <vt:lpstr>例4.4-7</vt:lpstr>
      <vt:lpstr>例4.4-7</vt:lpstr>
      <vt:lpstr>例4.4-7</vt:lpstr>
      <vt:lpstr>离散数据的可视化-例5.1-1</vt:lpstr>
      <vt:lpstr>密集采样近似连续采样-例5.1-2</vt:lpstr>
      <vt:lpstr>例5.1-2</vt:lpstr>
      <vt:lpstr>例5.1-3</vt:lpstr>
      <vt:lpstr>例5.1-3</vt:lpstr>
      <vt:lpstr>二维曲线与图形（参考doc）</vt:lpstr>
      <vt:lpstr>plot函数的用法</vt:lpstr>
      <vt:lpstr>plot函数的用法</vt:lpstr>
      <vt:lpstr>例5.2-1</vt:lpstr>
      <vt:lpstr>例5.2-2</vt:lpstr>
      <vt:lpstr>例5.2-2</vt:lpstr>
      <vt:lpstr>坐标轴的控制</vt:lpstr>
      <vt:lpstr>例5.2-3</vt:lpstr>
      <vt:lpstr>例5.2-3(可自己尝试全图切换)</vt:lpstr>
      <vt:lpstr>PowerPoint 演示文稿</vt:lpstr>
      <vt:lpstr>类似于Latex的希腊字母标识</vt:lpstr>
      <vt:lpstr>类似于Latex的特殊字符标识,^上标，_下标</vt:lpstr>
      <vt:lpstr>例5.2-4</vt:lpstr>
      <vt:lpstr>例5.2-5</vt:lpstr>
      <vt:lpstr>例5.2-5</vt:lpstr>
      <vt:lpstr>例5.2-5</vt:lpstr>
      <vt:lpstr>hold on/off 实现多层叠绘-例5.2-6</vt:lpstr>
      <vt:lpstr>plotyy实现双纵坐标视图-例5.2-7</vt:lpstr>
      <vt:lpstr>例5.2-7</vt:lpstr>
      <vt:lpstr>第15周作业在纸上手写完成（下周上课交）</vt:lpstr>
      <vt:lpstr>第15周作业在纸上手写完成（下周上课交）</vt:lpstr>
      <vt:lpstr>不用交的作业（重要）</vt:lpstr>
      <vt:lpstr>感谢同学们认真听课!</vt:lpstr>
    </vt:vector>
  </TitlesOfParts>
  <Company>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Wavelet Frames and application</dc:title>
  <dc:creator>JIA LI</dc:creator>
  <cp:lastModifiedBy>JIA LI</cp:lastModifiedBy>
  <cp:revision>944</cp:revision>
  <dcterms:created xsi:type="dcterms:W3CDTF">2014-07-04T06:51:09Z</dcterms:created>
  <dcterms:modified xsi:type="dcterms:W3CDTF">2019-12-03T08:21:31Z</dcterms:modified>
</cp:coreProperties>
</file>